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5"/>
  </p:notesMasterIdLst>
  <p:sldIdLst>
    <p:sldId id="310" r:id="rId2"/>
    <p:sldId id="316" r:id="rId3"/>
    <p:sldId id="319" r:id="rId4"/>
    <p:sldId id="318" r:id="rId5"/>
    <p:sldId id="317" r:id="rId6"/>
    <p:sldId id="320" r:id="rId7"/>
    <p:sldId id="435" r:id="rId8"/>
    <p:sldId id="313" r:id="rId9"/>
    <p:sldId id="315" r:id="rId10"/>
    <p:sldId id="314" r:id="rId11"/>
    <p:sldId id="329" r:id="rId12"/>
    <p:sldId id="308" r:id="rId13"/>
    <p:sldId id="328" r:id="rId14"/>
    <p:sldId id="324" r:id="rId15"/>
    <p:sldId id="436" r:id="rId16"/>
    <p:sldId id="437" r:id="rId17"/>
    <p:sldId id="331" r:id="rId18"/>
    <p:sldId id="383" r:id="rId19"/>
    <p:sldId id="430" r:id="rId20"/>
    <p:sldId id="398" r:id="rId21"/>
    <p:sldId id="335" r:id="rId22"/>
    <p:sldId id="336" r:id="rId23"/>
    <p:sldId id="425" r:id="rId24"/>
    <p:sldId id="426" r:id="rId25"/>
    <p:sldId id="427" r:id="rId26"/>
    <p:sldId id="428" r:id="rId27"/>
    <p:sldId id="423" r:id="rId28"/>
    <p:sldId id="424" r:id="rId29"/>
    <p:sldId id="389" r:id="rId30"/>
    <p:sldId id="390" r:id="rId31"/>
    <p:sldId id="391" r:id="rId32"/>
    <p:sldId id="429" r:id="rId33"/>
    <p:sldId id="433" r:id="rId34"/>
    <p:sldId id="417" r:id="rId35"/>
    <p:sldId id="431" r:id="rId36"/>
    <p:sldId id="432" r:id="rId37"/>
    <p:sldId id="400" r:id="rId38"/>
    <p:sldId id="395" r:id="rId39"/>
    <p:sldId id="337" r:id="rId40"/>
    <p:sldId id="338" r:id="rId41"/>
    <p:sldId id="405" r:id="rId42"/>
    <p:sldId id="406" r:id="rId43"/>
    <p:sldId id="407" r:id="rId44"/>
    <p:sldId id="408" r:id="rId45"/>
    <p:sldId id="412" r:id="rId46"/>
    <p:sldId id="342" r:id="rId47"/>
    <p:sldId id="343" r:id="rId48"/>
    <p:sldId id="344" r:id="rId49"/>
    <p:sldId id="345" r:id="rId50"/>
    <p:sldId id="418" r:id="rId51"/>
    <p:sldId id="399" r:id="rId52"/>
    <p:sldId id="415" r:id="rId53"/>
    <p:sldId id="434" r:id="rId54"/>
    <p:sldId id="413" r:id="rId55"/>
    <p:sldId id="384" r:id="rId56"/>
    <p:sldId id="420" r:id="rId57"/>
    <p:sldId id="467" r:id="rId58"/>
    <p:sldId id="468" r:id="rId59"/>
    <p:sldId id="451" r:id="rId60"/>
    <p:sldId id="452" r:id="rId61"/>
    <p:sldId id="453" r:id="rId62"/>
    <p:sldId id="454" r:id="rId63"/>
    <p:sldId id="403" r:id="rId64"/>
    <p:sldId id="416" r:id="rId65"/>
    <p:sldId id="440" r:id="rId66"/>
    <p:sldId id="260" r:id="rId67"/>
    <p:sldId id="446" r:id="rId68"/>
    <p:sldId id="457" r:id="rId69"/>
    <p:sldId id="455" r:id="rId70"/>
    <p:sldId id="421" r:id="rId71"/>
    <p:sldId id="322" r:id="rId72"/>
    <p:sldId id="438" r:id="rId73"/>
    <p:sldId id="458" r:id="rId74"/>
    <p:sldId id="449" r:id="rId75"/>
    <p:sldId id="450" r:id="rId76"/>
    <p:sldId id="459" r:id="rId77"/>
    <p:sldId id="466" r:id="rId78"/>
    <p:sldId id="464" r:id="rId79"/>
    <p:sldId id="465" r:id="rId80"/>
    <p:sldId id="461" r:id="rId81"/>
    <p:sldId id="460" r:id="rId82"/>
    <p:sldId id="462" r:id="rId83"/>
    <p:sldId id="463"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FF46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34"/>
    <p:restoredTop sz="83997"/>
  </p:normalViewPr>
  <p:slideViewPr>
    <p:cSldViewPr snapToGrid="0" snapToObjects="1">
      <p:cViewPr varScale="1">
        <p:scale>
          <a:sx n="90" d="100"/>
          <a:sy n="90" d="100"/>
        </p:scale>
        <p:origin x="664" y="184"/>
      </p:cViewPr>
      <p:guideLst/>
    </p:cSldViewPr>
  </p:slideViewPr>
  <p:notesTextViewPr>
    <p:cViewPr>
      <p:scale>
        <a:sx n="70" d="100"/>
        <a:sy n="7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DB37CE-BEA9-2D4A-8306-9CA878E5B3F6}" type="datetimeFigureOut">
              <a:rPr lang="en-US" smtClean="0"/>
              <a:t>1/17/20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23600F-E78E-EC4E-B621-AD61262806D2}" type="slidenum">
              <a:rPr lang="en-US" smtClean="0"/>
              <a:t>‹#›</a:t>
            </a:fld>
            <a:endParaRPr lang="en-US"/>
          </a:p>
        </p:txBody>
      </p:sp>
    </p:spTree>
    <p:extLst>
      <p:ext uri="{BB962C8B-B14F-4D97-AF65-F5344CB8AC3E}">
        <p14:creationId xmlns:p14="http://schemas.microsoft.com/office/powerpoint/2010/main" val="3332841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adamian.github.io/talks/Damianou_GP_tutorial.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readyforai.com/article/the-latest-development-of-artificial-intelligence-medical-applications-in-2018/"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arxiv.org/pdf/1905.10969.pdf"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arxiv.org/pdf/1905.10969.pdf"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a:t>
            </a:r>
            <a:r>
              <a:rPr lang="en-US" dirty="0" err="1"/>
              <a:t>Gps</a:t>
            </a:r>
            <a:r>
              <a:rPr lang="en-US" dirty="0"/>
              <a:t> require fewer iterations of training than most parametric models because they </a:t>
            </a:r>
            <a:r>
              <a:rPr lang="en-US" dirty="0" err="1"/>
              <a:t>hvave</a:t>
            </a:r>
            <a:r>
              <a:rPr lang="en-US" dirty="0"/>
              <a:t> few hyperparameters. That is before approximations </a:t>
            </a:r>
            <a:r>
              <a:rPr lang="en-US" dirty="0" err="1"/>
              <a:t>kik</a:t>
            </a:r>
            <a:r>
              <a:rPr lang="en-US" dirty="0"/>
              <a:t> in. </a:t>
            </a:r>
          </a:p>
          <a:p>
            <a:r>
              <a:rPr lang="en-US" dirty="0"/>
              <a:t>TODO: </a:t>
            </a:r>
          </a:p>
          <a:p>
            <a:pPr marL="171450" indent="-171450">
              <a:buFontTx/>
              <a:buChar char="-"/>
            </a:pPr>
            <a:r>
              <a:rPr lang="en-US" dirty="0"/>
              <a:t>Check in Wilson’s and </a:t>
            </a:r>
            <a:r>
              <a:rPr lang="en-US" dirty="0" err="1"/>
              <a:t>Pleiss</a:t>
            </a:r>
            <a:r>
              <a:rPr lang="en-US" dirty="0"/>
              <a:t> paper what they do with </a:t>
            </a:r>
            <a:r>
              <a:rPr lang="en-US" dirty="0" err="1"/>
              <a:t>Wx</a:t>
            </a:r>
            <a:r>
              <a:rPr lang="en-US" dirty="0"/>
              <a:t> (is it still KISS-GP or parallelization allows exact?). </a:t>
            </a:r>
          </a:p>
          <a:p>
            <a:pPr marL="171450" indent="-171450">
              <a:buFontTx/>
              <a:buChar char="-"/>
            </a:pPr>
            <a:r>
              <a:rPr lang="en-US" dirty="0"/>
              <a:t>=&gt; See footnote 2 in exact GP paper: that paper has O(n) prediction. It’s the lowest you can do in exact GPs using </a:t>
            </a:r>
            <a:r>
              <a:rPr lang="en-US" dirty="0" err="1"/>
              <a:t>Lanczos</a:t>
            </a:r>
            <a:r>
              <a:rPr lang="en-US" dirty="0"/>
              <a:t>, because for exact you need to see each datapoint at least once. But it can be parallelized and they say it takes &lt;sec in 1 GPU even for n=10^6 . However, we can further reduce to O(1) (actually O(k) with k small) if we couple </a:t>
            </a:r>
            <a:r>
              <a:rPr lang="en-US" dirty="0" err="1"/>
              <a:t>Lanczos</a:t>
            </a:r>
            <a:r>
              <a:rPr lang="en-US" dirty="0"/>
              <a:t> with KISS-GP, </a:t>
            </a:r>
            <a:r>
              <a:rPr lang="en-US" dirty="0" err="1"/>
              <a:t>ie</a:t>
            </a:r>
            <a:r>
              <a:rPr lang="en-US" dirty="0"/>
              <a:t> the </a:t>
            </a:r>
            <a:r>
              <a:rPr lang="en-US" dirty="0" err="1"/>
              <a:t>Pleiss</a:t>
            </a:r>
            <a:r>
              <a:rPr lang="en-US" dirty="0"/>
              <a:t> paper. This is now an approximation relying on the KISS-GP trick of gridding. I think we can start with KISS-GP + LOVE (</a:t>
            </a:r>
            <a:r>
              <a:rPr lang="en-US" dirty="0" err="1"/>
              <a:t>Pleiss</a:t>
            </a:r>
            <a:r>
              <a:rPr lang="en-US" dirty="0"/>
              <a:t>) and then allow </a:t>
            </a:r>
            <a:r>
              <a:rPr lang="en-US" dirty="0" err="1"/>
              <a:t>Wx</a:t>
            </a:r>
            <a:r>
              <a:rPr lang="en-US" dirty="0"/>
              <a:t> to just be a matrix including weight 1 for every inducing point, where inducing points == data points. Then we have a single equation to describe. (or we could do it vice versa).</a:t>
            </a:r>
          </a:p>
          <a:p>
            <a:pPr marL="171450" indent="-171450">
              <a:buFontTx/>
              <a:buChar char="-"/>
            </a:pPr>
            <a:r>
              <a:rPr lang="en-US" dirty="0"/>
              <a:t>This paper shows how instead of Cholesky we can do CG which is optimization-based, and requires products. This might also turn out to be easier to work </a:t>
            </a:r>
            <a:r>
              <a:rPr lang="en-US" dirty="0" err="1"/>
              <a:t>wrt</a:t>
            </a:r>
            <a:r>
              <a:rPr lang="en-US" dirty="0"/>
              <a:t> numerical issues. But still, what happens with </a:t>
            </a:r>
            <a:r>
              <a:rPr lang="en-US" dirty="0" err="1"/>
              <a:t>numerics</a:t>
            </a:r>
            <a:r>
              <a:rPr lang="en-US" dirty="0"/>
              <a:t> hasn’t been addressed. See below.</a:t>
            </a:r>
          </a:p>
          <a:p>
            <a:pPr marL="171450" indent="-171450">
              <a:buFontTx/>
              <a:buChar char="-"/>
            </a:pPr>
            <a:r>
              <a:rPr lang="en-US" dirty="0"/>
              <a:t>Check bits back argument. Then argue that this could become the basis for mixed precision (e.g. for BNNs ala </a:t>
            </a:r>
            <a:r>
              <a:rPr lang="en-US" dirty="0" err="1"/>
              <a:t>Louizos</a:t>
            </a:r>
            <a:r>
              <a:rPr lang="en-US" dirty="0"/>
              <a:t> or for ensembles or even extend to the </a:t>
            </a:r>
            <a:r>
              <a:rPr lang="en-US" dirty="0" err="1"/>
              <a:t>Pleiss</a:t>
            </a:r>
            <a:r>
              <a:rPr lang="en-US" dirty="0"/>
              <a:t> paper).  </a:t>
            </a:r>
          </a:p>
          <a:p>
            <a:pPr marL="171450" indent="-171450">
              <a:buFontTx/>
              <a:buChar char="-"/>
            </a:pPr>
            <a:endParaRPr lang="en-US" dirty="0"/>
          </a:p>
          <a:p>
            <a:pPr marL="171450" indent="-171450">
              <a:buFontTx/>
              <a:buChar char="-"/>
            </a:pPr>
            <a:r>
              <a:rPr lang="en-US" dirty="0"/>
              <a:t>Another way to see our paper with Wesley which can be used here: we now have methods to scale predictions using precomputations of parts containing training data. But for big data, it’s still infeasible to train the GP (so how to predict with it well?) . For this reason, we can train instead a NN and then at test time convert it to a GP. (although ”exact GP” paper allows pretty big data). This also allows to maintain hierarchical features and also to ”tips of the trade” as well as invariances such as CNN. </a:t>
            </a:r>
          </a:p>
          <a:p>
            <a:pPr marL="171450" indent="-171450">
              <a:buFontTx/>
              <a:buChar char="-"/>
            </a:pPr>
            <a:endParaRPr lang="en-US" dirty="0"/>
          </a:p>
          <a:p>
            <a:pPr marL="171450" indent="-171450">
              <a:buFontTx/>
              <a:buChar char="-"/>
            </a:pPr>
            <a:r>
              <a:rPr lang="en-US" dirty="0"/>
              <a:t>- Add the GPU GP paper and the Distillation paper somewhere</a:t>
            </a:r>
          </a:p>
          <a:p>
            <a:pPr marL="171450" indent="-171450">
              <a:buFontTx/>
              <a:buChar char="-"/>
            </a:pPr>
            <a:endParaRPr lang="en-US" dirty="0"/>
          </a:p>
          <a:p>
            <a:pPr marL="171450" indent="-171450">
              <a:buFontTx/>
              <a:buChar char="-"/>
            </a:pPr>
            <a:r>
              <a:rPr lang="en-US" dirty="0"/>
              <a:t>Remember to note:</a:t>
            </a:r>
          </a:p>
          <a:p>
            <a:pPr marL="171450" indent="-171450">
              <a:buFontTx/>
              <a:buChar char="-"/>
            </a:pPr>
            <a:r>
              <a:rPr lang="en-US" dirty="0"/>
              <a:t>- </a:t>
            </a:r>
            <a:r>
              <a:rPr lang="en-US" dirty="0">
                <a:hlinkClick r:id="rId3"/>
              </a:rPr>
              <a:t>http://adamian.github.io/talks/Damianou_GP_tutorial.html</a:t>
            </a:r>
            <a:endParaRPr lang="en-US" dirty="0"/>
          </a:p>
          <a:p>
            <a:pPr marL="171450" indent="-171450">
              <a:buFontTx/>
              <a:buChar char="-"/>
            </a:pPr>
            <a:r>
              <a:rPr lang="en-US" dirty="0"/>
              <a:t>- Xfer</a:t>
            </a:r>
          </a:p>
          <a:p>
            <a:pPr marL="171450" indent="-171450">
              <a:buFontTx/>
              <a:buChar char="-"/>
            </a:pPr>
            <a:endParaRPr lang="en-US" dirty="0"/>
          </a:p>
          <a:p>
            <a:pPr marL="171450" indent="-171450">
              <a:buFontTx/>
              <a:buChar char="-"/>
            </a:pPr>
            <a:r>
              <a:rPr lang="en-US" dirty="0"/>
              <a:t>Need to add some cool results somewhere</a:t>
            </a:r>
          </a:p>
        </p:txBody>
      </p:sp>
      <p:sp>
        <p:nvSpPr>
          <p:cNvPr id="4" name="Slide Number Placeholder 3"/>
          <p:cNvSpPr>
            <a:spLocks noGrp="1"/>
          </p:cNvSpPr>
          <p:nvPr>
            <p:ph type="sldNum" sz="quarter" idx="5"/>
          </p:nvPr>
        </p:nvSpPr>
        <p:spPr/>
        <p:txBody>
          <a:bodyPr/>
          <a:lstStyle/>
          <a:p>
            <a:fld id="{9923600F-E78E-EC4E-B621-AD61262806D2}" type="slidenum">
              <a:rPr lang="en-US" smtClean="0"/>
              <a:t>12</a:t>
            </a:fld>
            <a:endParaRPr lang="en-US"/>
          </a:p>
        </p:txBody>
      </p:sp>
    </p:spTree>
    <p:extLst>
      <p:ext uri="{BB962C8B-B14F-4D97-AF65-F5344CB8AC3E}">
        <p14:creationId xmlns:p14="http://schemas.microsoft.com/office/powerpoint/2010/main" val="1092366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Area on the left might be better for some test data</a:t>
            </a:r>
          </a:p>
        </p:txBody>
      </p:sp>
      <p:sp>
        <p:nvSpPr>
          <p:cNvPr id="4" name="Slide Number Placeholder 3"/>
          <p:cNvSpPr>
            <a:spLocks noGrp="1"/>
          </p:cNvSpPr>
          <p:nvPr>
            <p:ph type="sldNum" sz="quarter" idx="5"/>
          </p:nvPr>
        </p:nvSpPr>
        <p:spPr/>
        <p:txBody>
          <a:bodyPr/>
          <a:lstStyle/>
          <a:p>
            <a:fld id="{9923600F-E78E-EC4E-B621-AD61262806D2}" type="slidenum">
              <a:rPr lang="en-US" smtClean="0"/>
              <a:t>27</a:t>
            </a:fld>
            <a:endParaRPr lang="en-US"/>
          </a:p>
        </p:txBody>
      </p:sp>
    </p:spTree>
    <p:extLst>
      <p:ext uri="{BB962C8B-B14F-4D97-AF65-F5344CB8AC3E}">
        <p14:creationId xmlns:p14="http://schemas.microsoft.com/office/powerpoint/2010/main" val="889128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Area on the left might be better for some test data</a:t>
            </a:r>
          </a:p>
          <a:p>
            <a:endParaRPr lang="en-US" dirty="0"/>
          </a:p>
        </p:txBody>
      </p:sp>
      <p:sp>
        <p:nvSpPr>
          <p:cNvPr id="4" name="Slide Number Placeholder 3"/>
          <p:cNvSpPr>
            <a:spLocks noGrp="1"/>
          </p:cNvSpPr>
          <p:nvPr>
            <p:ph type="sldNum" sz="quarter" idx="5"/>
          </p:nvPr>
        </p:nvSpPr>
        <p:spPr/>
        <p:txBody>
          <a:bodyPr/>
          <a:lstStyle/>
          <a:p>
            <a:fld id="{9923600F-E78E-EC4E-B621-AD61262806D2}" type="slidenum">
              <a:rPr lang="en-US" smtClean="0"/>
              <a:t>28</a:t>
            </a:fld>
            <a:endParaRPr lang="en-US"/>
          </a:p>
        </p:txBody>
      </p:sp>
    </p:spTree>
    <p:extLst>
      <p:ext uri="{BB962C8B-B14F-4D97-AF65-F5344CB8AC3E}">
        <p14:creationId xmlns:p14="http://schemas.microsoft.com/office/powerpoint/2010/main" val="3249243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we have to sample from every q(w). We don’t have a big correlated distribution. )</a:t>
            </a:r>
          </a:p>
          <a:p>
            <a:endParaRPr lang="en-US" dirty="0"/>
          </a:p>
          <a:p>
            <a:r>
              <a:rPr lang="en-US" dirty="0"/>
              <a:t>This slide has the take-home message: computing posteriors and doing integration rather than optimization gives the probabilistic model with uncertainty. </a:t>
            </a:r>
          </a:p>
          <a:p>
            <a:endParaRPr lang="en-US" dirty="0"/>
          </a:p>
          <a:p>
            <a:endParaRPr lang="en-US" dirty="0"/>
          </a:p>
          <a:p>
            <a:r>
              <a:rPr lang="en-US" dirty="0"/>
              <a:t>==== PAUSE and ask for questions ====</a:t>
            </a:r>
          </a:p>
        </p:txBody>
      </p:sp>
      <p:sp>
        <p:nvSpPr>
          <p:cNvPr id="4" name="Slide Number Placeholder 3"/>
          <p:cNvSpPr>
            <a:spLocks noGrp="1"/>
          </p:cNvSpPr>
          <p:nvPr>
            <p:ph type="sldNum" sz="quarter" idx="5"/>
          </p:nvPr>
        </p:nvSpPr>
        <p:spPr/>
        <p:txBody>
          <a:bodyPr/>
          <a:lstStyle/>
          <a:p>
            <a:fld id="{9923600F-E78E-EC4E-B621-AD61262806D2}" type="slidenum">
              <a:rPr lang="en-US" smtClean="0"/>
              <a:t>31</a:t>
            </a:fld>
            <a:endParaRPr lang="en-US"/>
          </a:p>
        </p:txBody>
      </p:sp>
    </p:spTree>
    <p:extLst>
      <p:ext uri="{BB962C8B-B14F-4D97-AF65-F5344CB8AC3E}">
        <p14:creationId xmlns:p14="http://schemas.microsoft.com/office/powerpoint/2010/main" val="782242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bit out of my comfort zone but I think interesting for the audience.</a:t>
            </a:r>
          </a:p>
        </p:txBody>
      </p:sp>
      <p:sp>
        <p:nvSpPr>
          <p:cNvPr id="4" name="Slide Number Placeholder 3"/>
          <p:cNvSpPr>
            <a:spLocks noGrp="1"/>
          </p:cNvSpPr>
          <p:nvPr>
            <p:ph type="sldNum" sz="quarter" idx="5"/>
          </p:nvPr>
        </p:nvSpPr>
        <p:spPr/>
        <p:txBody>
          <a:bodyPr/>
          <a:lstStyle/>
          <a:p>
            <a:fld id="{9923600F-E78E-EC4E-B621-AD61262806D2}" type="slidenum">
              <a:rPr lang="en-US" smtClean="0"/>
              <a:t>32</a:t>
            </a:fld>
            <a:endParaRPr lang="en-US"/>
          </a:p>
        </p:txBody>
      </p:sp>
    </p:spTree>
    <p:extLst>
      <p:ext uri="{BB962C8B-B14F-4D97-AF65-F5344CB8AC3E}">
        <p14:creationId xmlns:p14="http://schemas.microsoft.com/office/powerpoint/2010/main" val="26685375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so far?==</a:t>
            </a:r>
          </a:p>
        </p:txBody>
      </p:sp>
      <p:sp>
        <p:nvSpPr>
          <p:cNvPr id="4" name="Slide Number Placeholder 3"/>
          <p:cNvSpPr>
            <a:spLocks noGrp="1"/>
          </p:cNvSpPr>
          <p:nvPr>
            <p:ph type="sldNum" sz="quarter" idx="5"/>
          </p:nvPr>
        </p:nvSpPr>
        <p:spPr/>
        <p:txBody>
          <a:bodyPr/>
          <a:lstStyle/>
          <a:p>
            <a:fld id="{9923600F-E78E-EC4E-B621-AD61262806D2}" type="slidenum">
              <a:rPr lang="en-US" smtClean="0"/>
              <a:t>33</a:t>
            </a:fld>
            <a:endParaRPr lang="en-US"/>
          </a:p>
        </p:txBody>
      </p:sp>
    </p:spTree>
    <p:extLst>
      <p:ext uri="{BB962C8B-B14F-4D97-AF65-F5344CB8AC3E}">
        <p14:creationId xmlns:p14="http://schemas.microsoft.com/office/powerpoint/2010/main" val="558268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23600F-E78E-EC4E-B621-AD61262806D2}" type="slidenum">
              <a:rPr lang="en-US" smtClean="0"/>
              <a:t>39</a:t>
            </a:fld>
            <a:endParaRPr lang="en-US"/>
          </a:p>
        </p:txBody>
      </p:sp>
    </p:spTree>
    <p:extLst>
      <p:ext uri="{BB962C8B-B14F-4D97-AF65-F5344CB8AC3E}">
        <p14:creationId xmlns:p14="http://schemas.microsoft.com/office/powerpoint/2010/main" val="12507650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23600F-E78E-EC4E-B621-AD61262806D2}" type="slidenum">
              <a:rPr lang="en-US" smtClean="0"/>
              <a:t>44</a:t>
            </a:fld>
            <a:endParaRPr lang="en-US"/>
          </a:p>
        </p:txBody>
      </p:sp>
    </p:spTree>
    <p:extLst>
      <p:ext uri="{BB962C8B-B14F-4D97-AF65-F5344CB8AC3E}">
        <p14:creationId xmlns:p14="http://schemas.microsoft.com/office/powerpoint/2010/main" val="10043616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estimating a matrix </a:t>
            </a:r>
            <a:r>
              <a:rPr lang="en-US" dirty="0" err="1"/>
              <a:t>i</a:t>
            </a:r>
            <a:r>
              <a:rPr lang="en-US" dirty="0"/>
              <a:t> have a </a:t>
            </a:r>
            <a:r>
              <a:rPr lang="en-US" dirty="0" err="1"/>
              <a:t>func</a:t>
            </a:r>
            <a:r>
              <a:rPr lang="en-US" dirty="0"/>
              <a:t> that gives me the elements </a:t>
            </a:r>
            <a:r>
              <a:rPr lang="en-US" dirty="0" err="1"/>
              <a:t>i</a:t>
            </a:r>
            <a:r>
              <a:rPr lang="en-US" dirty="0"/>
              <a:t> need.</a:t>
            </a:r>
          </a:p>
        </p:txBody>
      </p:sp>
      <p:sp>
        <p:nvSpPr>
          <p:cNvPr id="4" name="Slide Number Placeholder 3"/>
          <p:cNvSpPr>
            <a:spLocks noGrp="1"/>
          </p:cNvSpPr>
          <p:nvPr>
            <p:ph type="sldNum" sz="quarter" idx="5"/>
          </p:nvPr>
        </p:nvSpPr>
        <p:spPr/>
        <p:txBody>
          <a:bodyPr/>
          <a:lstStyle/>
          <a:p>
            <a:fld id="{9923600F-E78E-EC4E-B621-AD61262806D2}" type="slidenum">
              <a:rPr lang="en-US" smtClean="0"/>
              <a:t>45</a:t>
            </a:fld>
            <a:endParaRPr lang="en-US"/>
          </a:p>
        </p:txBody>
      </p:sp>
    </p:spTree>
    <p:extLst>
      <p:ext uri="{BB962C8B-B14F-4D97-AF65-F5344CB8AC3E}">
        <p14:creationId xmlns:p14="http://schemas.microsoft.com/office/powerpoint/2010/main" val="26916872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density gray area</a:t>
            </a:r>
          </a:p>
          <a:p>
            <a:endParaRPr lang="en-US" dirty="0"/>
          </a:p>
          <a:p>
            <a:r>
              <a:rPr lang="en-US" dirty="0"/>
              <a:t>QUESTIONS?</a:t>
            </a:r>
          </a:p>
        </p:txBody>
      </p:sp>
      <p:sp>
        <p:nvSpPr>
          <p:cNvPr id="4" name="Slide Number Placeholder 3"/>
          <p:cNvSpPr>
            <a:spLocks noGrp="1"/>
          </p:cNvSpPr>
          <p:nvPr>
            <p:ph type="sldNum" sz="quarter" idx="5"/>
          </p:nvPr>
        </p:nvSpPr>
        <p:spPr/>
        <p:txBody>
          <a:bodyPr/>
          <a:lstStyle/>
          <a:p>
            <a:fld id="{9923600F-E78E-EC4E-B621-AD61262806D2}" type="slidenum">
              <a:rPr lang="en-US" smtClean="0"/>
              <a:t>49</a:t>
            </a:fld>
            <a:endParaRPr lang="en-US"/>
          </a:p>
        </p:txBody>
      </p:sp>
    </p:spTree>
    <p:extLst>
      <p:ext uri="{BB962C8B-B14F-4D97-AF65-F5344CB8AC3E}">
        <p14:creationId xmlns:p14="http://schemas.microsoft.com/office/powerpoint/2010/main" val="20079865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23600F-E78E-EC4E-B621-AD61262806D2}" type="slidenum">
              <a:rPr lang="en-US" smtClean="0"/>
              <a:t>51</a:t>
            </a:fld>
            <a:endParaRPr lang="en-US"/>
          </a:p>
        </p:txBody>
      </p:sp>
    </p:spTree>
    <p:extLst>
      <p:ext uri="{BB962C8B-B14F-4D97-AF65-F5344CB8AC3E}">
        <p14:creationId xmlns:p14="http://schemas.microsoft.com/office/powerpoint/2010/main" val="1136028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Aleatoric uncertainty </a:t>
            </a:r>
            <a:endParaRPr lang="en-US" dirty="0">
              <a:effectLst/>
            </a:endParaRPr>
          </a:p>
          <a:p>
            <a:r>
              <a:rPr lang="en-US" sz="1200" kern="1200" dirty="0">
                <a:solidFill>
                  <a:schemeClr val="tx1"/>
                </a:solidFill>
                <a:effectLst/>
                <a:latin typeface="+mn-lt"/>
                <a:ea typeface="+mn-ea"/>
                <a:cs typeface="+mn-cs"/>
              </a:rPr>
              <a:t>Aleatoric uncertainty is also known as statistical uncertainty, and is representative of unknowns that differ each time we run the same experiment. </a:t>
            </a:r>
            <a:endParaRPr lang="en-US" dirty="0">
              <a:effectLst/>
            </a:endParaRPr>
          </a:p>
          <a:p>
            <a:r>
              <a:rPr lang="en-US" sz="1200" kern="1200" dirty="0">
                <a:solidFill>
                  <a:schemeClr val="tx1"/>
                </a:solidFill>
                <a:effectLst/>
                <a:latin typeface="+mn-lt"/>
                <a:ea typeface="+mn-ea"/>
                <a:cs typeface="+mn-cs"/>
              </a:rPr>
              <a:t>- Epistemic uncertainty </a:t>
            </a:r>
            <a:endParaRPr lang="en-US" dirty="0">
              <a:effectLst/>
            </a:endParaRPr>
          </a:p>
          <a:p>
            <a:r>
              <a:rPr lang="en-US" sz="1200" kern="1200" dirty="0">
                <a:solidFill>
                  <a:schemeClr val="tx1"/>
                </a:solidFill>
                <a:effectLst/>
                <a:latin typeface="+mn-lt"/>
                <a:ea typeface="+mn-ea"/>
                <a:cs typeface="+mn-cs"/>
              </a:rPr>
              <a:t>Epistemic uncertainty is also known as systematic uncertainty, and is due to things one could in principle know but doesn’t in practice. This may be because a measurement is not accurate, because the model neglects certain effects, or because particular data has been deliberately </a:t>
            </a:r>
            <a:r>
              <a:rPr lang="en-US" sz="1200" kern="1200" dirty="0" err="1">
                <a:solidFill>
                  <a:schemeClr val="tx1"/>
                </a:solidFill>
                <a:effectLst/>
                <a:latin typeface="+mn-lt"/>
                <a:ea typeface="+mn-ea"/>
                <a:cs typeface="+mn-cs"/>
              </a:rPr>
              <a:t>hidde</a:t>
            </a:r>
            <a:r>
              <a:rPr lang="en-US" sz="1200" kern="1200" dirty="0">
                <a:solidFill>
                  <a:schemeClr val="tx1"/>
                </a:solidFill>
                <a:effectLst/>
                <a:latin typeface="+mn-lt"/>
                <a:ea typeface="+mn-ea"/>
                <a:cs typeface="+mn-cs"/>
              </a:rPr>
              <a:t> </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9923600F-E78E-EC4E-B621-AD61262806D2}" type="slidenum">
              <a:rPr lang="en-US" smtClean="0"/>
              <a:t>13</a:t>
            </a:fld>
            <a:endParaRPr lang="en-US"/>
          </a:p>
        </p:txBody>
      </p:sp>
    </p:spTree>
    <p:extLst>
      <p:ext uri="{BB962C8B-B14F-4D97-AF65-F5344CB8AC3E}">
        <p14:creationId xmlns:p14="http://schemas.microsoft.com/office/powerpoint/2010/main" val="19169996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(Interpretable modeling: think about compression)</a:t>
            </a:r>
          </a:p>
        </p:txBody>
      </p:sp>
      <p:sp>
        <p:nvSpPr>
          <p:cNvPr id="4" name="Slide Number Placeholder 3"/>
          <p:cNvSpPr>
            <a:spLocks noGrp="1"/>
          </p:cNvSpPr>
          <p:nvPr>
            <p:ph type="sldNum" sz="quarter" idx="5"/>
          </p:nvPr>
        </p:nvSpPr>
        <p:spPr/>
        <p:txBody>
          <a:bodyPr/>
          <a:lstStyle/>
          <a:p>
            <a:fld id="{9923600F-E78E-EC4E-B621-AD61262806D2}" type="slidenum">
              <a:rPr lang="en-US" smtClean="0"/>
              <a:t>52</a:t>
            </a:fld>
            <a:endParaRPr lang="en-US"/>
          </a:p>
        </p:txBody>
      </p:sp>
    </p:spTree>
    <p:extLst>
      <p:ext uri="{BB962C8B-B14F-4D97-AF65-F5344CB8AC3E}">
        <p14:creationId xmlns:p14="http://schemas.microsoft.com/office/powerpoint/2010/main" val="13301405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 is cross </a:t>
            </a:r>
            <a:r>
              <a:rPr lang="en-US" dirty="0" err="1"/>
              <a:t>cov</a:t>
            </a:r>
            <a:r>
              <a:rPr lang="en-US" dirty="0"/>
              <a:t>.</a:t>
            </a:r>
          </a:p>
          <a:p>
            <a:endParaRPr lang="en-US" dirty="0"/>
          </a:p>
          <a:p>
            <a:r>
              <a:rPr lang="en-US" dirty="0"/>
              <a:t>Instead, neural networks allow for easy parallelization, SGD etc. </a:t>
            </a:r>
          </a:p>
        </p:txBody>
      </p:sp>
      <p:sp>
        <p:nvSpPr>
          <p:cNvPr id="4" name="Slide Number Placeholder 3"/>
          <p:cNvSpPr>
            <a:spLocks noGrp="1"/>
          </p:cNvSpPr>
          <p:nvPr>
            <p:ph type="sldNum" sz="quarter" idx="5"/>
          </p:nvPr>
        </p:nvSpPr>
        <p:spPr/>
        <p:txBody>
          <a:bodyPr/>
          <a:lstStyle/>
          <a:p>
            <a:fld id="{9923600F-E78E-EC4E-B621-AD61262806D2}" type="slidenum">
              <a:rPr lang="en-US" smtClean="0"/>
              <a:t>53</a:t>
            </a:fld>
            <a:endParaRPr lang="en-US"/>
          </a:p>
        </p:txBody>
      </p:sp>
    </p:spTree>
    <p:extLst>
      <p:ext uri="{BB962C8B-B14F-4D97-AF65-F5344CB8AC3E}">
        <p14:creationId xmlns:p14="http://schemas.microsoft.com/office/powerpoint/2010/main" val="36580087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a:p>
            <a:pPr marL="0" indent="0">
              <a:buNone/>
            </a:pPr>
            <a:r>
              <a:rPr lang="en-US" dirty="0"/>
              <a:t>Approximate </a:t>
            </a:r>
            <a:r>
              <a:rPr lang="en-US" dirty="0" err="1"/>
              <a:t>Kff</a:t>
            </a:r>
            <a:r>
              <a:rPr lang="en-US" dirty="0"/>
              <a:t> with </a:t>
            </a:r>
            <a:r>
              <a:rPr lang="en-US" dirty="0" err="1"/>
              <a:t>Kfu</a:t>
            </a:r>
            <a:r>
              <a:rPr lang="en-US" dirty="0"/>
              <a:t> </a:t>
            </a:r>
            <a:r>
              <a:rPr lang="en-US" dirty="0" err="1"/>
              <a:t>Kuu</a:t>
            </a:r>
            <a:r>
              <a:rPr lang="en-US" dirty="0"/>
              <a:t>^{-1} </a:t>
            </a:r>
            <a:r>
              <a:rPr lang="en-US" dirty="0" err="1"/>
              <a:t>Kuf</a:t>
            </a:r>
            <a:endParaRPr lang="en-US" dirty="0"/>
          </a:p>
          <a:p>
            <a:pPr marL="0" indent="0">
              <a:buNone/>
            </a:pPr>
            <a:endParaRPr lang="en-US" dirty="0"/>
          </a:p>
          <a:p>
            <a:pPr marL="0" indent="0">
              <a:buNone/>
            </a:pPr>
            <a:r>
              <a:rPr lang="en-US" dirty="0"/>
              <a:t>With rewriting the traces we get terms of the form:</a:t>
            </a:r>
          </a:p>
          <a:p>
            <a:pPr marL="0" indent="0">
              <a:buNone/>
            </a:pPr>
            <a:r>
              <a:rPr lang="en-US" dirty="0" err="1"/>
              <a:t>Kuf</a:t>
            </a:r>
            <a:r>
              <a:rPr lang="en-US" dirty="0"/>
              <a:t> </a:t>
            </a:r>
            <a:r>
              <a:rPr lang="en-US" dirty="0" err="1"/>
              <a:t>Kfu</a:t>
            </a:r>
            <a:r>
              <a:rPr lang="en-US" dirty="0"/>
              <a:t> = \</a:t>
            </a:r>
            <a:r>
              <a:rPr lang="en-US" dirty="0" err="1"/>
              <a:t>sum_n</a:t>
            </a:r>
            <a:r>
              <a:rPr lang="en-US" dirty="0"/>
              <a:t> </a:t>
            </a:r>
            <a:r>
              <a:rPr lang="en-US" dirty="0" err="1"/>
              <a:t>Kuf_n</a:t>
            </a:r>
            <a:r>
              <a:rPr lang="en-US" dirty="0"/>
              <a:t> </a:t>
            </a:r>
            <a:r>
              <a:rPr lang="en-US" dirty="0" err="1"/>
              <a:t>Kf_nu</a:t>
            </a:r>
            <a:r>
              <a:rPr lang="en-US" dirty="0"/>
              <a:t> &lt;- this can be parallelized</a:t>
            </a:r>
          </a:p>
          <a:p>
            <a:pPr marL="0" indent="0">
              <a:buNone/>
            </a:pPr>
            <a:endParaRPr lang="en-US" dirty="0"/>
          </a:p>
          <a:p>
            <a:pPr marL="0" indent="0">
              <a:buNone/>
            </a:pPr>
            <a:r>
              <a:rPr lang="en-US" dirty="0"/>
              <a:t>Then inversion is (b </a:t>
            </a:r>
            <a:r>
              <a:rPr lang="en-US" dirty="0" err="1"/>
              <a:t>Kuf</a:t>
            </a:r>
            <a:r>
              <a:rPr lang="en-US" dirty="0"/>
              <a:t> </a:t>
            </a:r>
            <a:r>
              <a:rPr lang="en-US" dirty="0" err="1"/>
              <a:t>Kfu</a:t>
            </a:r>
            <a:r>
              <a:rPr lang="en-US" dirty="0"/>
              <a:t>  +</a:t>
            </a:r>
            <a:r>
              <a:rPr lang="en-US" dirty="0" err="1"/>
              <a:t>Kuu</a:t>
            </a:r>
            <a:r>
              <a:rPr lang="en-US" dirty="0"/>
              <a:t>)^{-1}</a:t>
            </a:r>
          </a:p>
          <a:p>
            <a:pPr marL="0" indent="0">
              <a:buNone/>
            </a:pPr>
            <a:endParaRPr lang="en-US" dirty="0"/>
          </a:p>
          <a:p>
            <a:pPr marL="0" indent="0">
              <a:buNone/>
            </a:pPr>
            <a:r>
              <a:rPr lang="en-US" dirty="0"/>
              <a:t>So we distribute the first part before + and then once that’s done we do inversion for a m x m matrix. This is similar to the technique used by Wilson et al (kind of ) but they do it for </a:t>
            </a:r>
            <a:r>
              <a:rPr lang="en-US" dirty="0" err="1"/>
              <a:t>Lanczos</a:t>
            </a:r>
            <a:r>
              <a:rPr lang="en-US" dirty="0"/>
              <a:t> and kiss-GPs. </a:t>
            </a:r>
          </a:p>
          <a:p>
            <a:pPr marL="0" indent="0">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{K}_{nm}\</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{K}_{</a:t>
            </a:r>
            <a:r>
              <a:rPr lang="en-US" sz="1200" kern="1200" dirty="0" err="1">
                <a:solidFill>
                  <a:schemeClr val="tx1"/>
                </a:solidFill>
                <a:effectLst/>
                <a:latin typeface="+mn-lt"/>
                <a:ea typeface="+mn-ea"/>
                <a:cs typeface="+mn-cs"/>
              </a:rPr>
              <a:t>mn</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textstyle</a:t>
            </a:r>
            <a:r>
              <a:rPr lang="en-US" sz="1200" kern="1200" dirty="0">
                <a:solidFill>
                  <a:schemeClr val="tx1"/>
                </a:solidFill>
                <a:effectLst/>
                <a:latin typeface="+mn-lt"/>
                <a:ea typeface="+mn-ea"/>
                <a:cs typeface="+mn-cs"/>
              </a:rPr>
              <a:t>\sum\</a:t>
            </a:r>
            <a:r>
              <a:rPr lang="en-US" sz="1200" kern="1200" dirty="0" err="1">
                <a:solidFill>
                  <a:schemeClr val="tx1"/>
                </a:solidFill>
                <a:effectLst/>
                <a:latin typeface="+mn-lt"/>
                <a:ea typeface="+mn-ea"/>
                <a:cs typeface="+mn-cs"/>
              </a:rPr>
              <a:t>nolimits_i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{K}_{mi}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{K}_{</a:t>
            </a:r>
            <a:r>
              <a:rPr lang="en-US" sz="1200" kern="1200" dirty="0" err="1">
                <a:solidFill>
                  <a:schemeClr val="tx1"/>
                </a:solidFill>
                <a:effectLst/>
                <a:latin typeface="+mn-lt"/>
                <a:ea typeface="+mn-ea"/>
                <a:cs typeface="+mn-cs"/>
              </a:rPr>
              <a:t>im</a:t>
            </a:r>
            <a:r>
              <a:rPr lang="en-US" sz="1200" kern="1200" dirty="0">
                <a:solidFill>
                  <a:schemeClr val="tx1"/>
                </a:solidFill>
                <a:effectLst/>
                <a:latin typeface="+mn-lt"/>
                <a:ea typeface="+mn-ea"/>
                <a:cs typeface="+mn-cs"/>
              </a:rPr>
              <a:t>}</a:t>
            </a:r>
          </a:p>
          <a:p>
            <a:pPr marL="0" indent="0">
              <a:buNone/>
            </a:pPr>
            <a:endParaRPr lang="en-US" dirty="0"/>
          </a:p>
          <a:p>
            <a:endParaRPr lang="en-US" dirty="0"/>
          </a:p>
        </p:txBody>
      </p:sp>
      <p:sp>
        <p:nvSpPr>
          <p:cNvPr id="4" name="Slide Number Placeholder 3"/>
          <p:cNvSpPr>
            <a:spLocks noGrp="1"/>
          </p:cNvSpPr>
          <p:nvPr>
            <p:ph type="sldNum" sz="quarter" idx="5"/>
          </p:nvPr>
        </p:nvSpPr>
        <p:spPr/>
        <p:txBody>
          <a:bodyPr/>
          <a:lstStyle/>
          <a:p>
            <a:fld id="{9923600F-E78E-EC4E-B621-AD61262806D2}" type="slidenum">
              <a:rPr lang="en-US" smtClean="0"/>
              <a:t>56</a:t>
            </a:fld>
            <a:endParaRPr lang="en-US"/>
          </a:p>
        </p:txBody>
      </p:sp>
    </p:spTree>
    <p:extLst>
      <p:ext uri="{BB962C8B-B14F-4D97-AF65-F5344CB8AC3E}">
        <p14:creationId xmlns:p14="http://schemas.microsoft.com/office/powerpoint/2010/main" val="39060947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a:p>
            <a:pPr marL="0" indent="0">
              <a:buNone/>
            </a:pPr>
            <a:r>
              <a:rPr lang="en-US" dirty="0"/>
              <a:t>Approximate </a:t>
            </a:r>
            <a:r>
              <a:rPr lang="en-US" dirty="0" err="1"/>
              <a:t>Kff</a:t>
            </a:r>
            <a:r>
              <a:rPr lang="en-US" dirty="0"/>
              <a:t> with </a:t>
            </a:r>
            <a:r>
              <a:rPr lang="en-US" dirty="0" err="1"/>
              <a:t>Kfu</a:t>
            </a:r>
            <a:r>
              <a:rPr lang="en-US" dirty="0"/>
              <a:t> </a:t>
            </a:r>
            <a:r>
              <a:rPr lang="en-US" dirty="0" err="1"/>
              <a:t>Kuu</a:t>
            </a:r>
            <a:r>
              <a:rPr lang="en-US" dirty="0"/>
              <a:t>^{-1} </a:t>
            </a:r>
            <a:r>
              <a:rPr lang="en-US" dirty="0" err="1"/>
              <a:t>Kuf</a:t>
            </a:r>
            <a:endParaRPr lang="en-US" dirty="0"/>
          </a:p>
          <a:p>
            <a:pPr marL="0" indent="0">
              <a:buNone/>
            </a:pPr>
            <a:endParaRPr lang="en-US" dirty="0"/>
          </a:p>
          <a:p>
            <a:pPr marL="0" indent="0">
              <a:buNone/>
            </a:pPr>
            <a:r>
              <a:rPr lang="en-US" dirty="0"/>
              <a:t>With rewriting the traces we get terms of the form:</a:t>
            </a:r>
          </a:p>
          <a:p>
            <a:pPr marL="0" indent="0">
              <a:buNone/>
            </a:pPr>
            <a:r>
              <a:rPr lang="en-US" dirty="0" err="1"/>
              <a:t>Kuf</a:t>
            </a:r>
            <a:r>
              <a:rPr lang="en-US" dirty="0"/>
              <a:t> </a:t>
            </a:r>
            <a:r>
              <a:rPr lang="en-US" dirty="0" err="1"/>
              <a:t>Kfu</a:t>
            </a:r>
            <a:r>
              <a:rPr lang="en-US" dirty="0"/>
              <a:t> = \</a:t>
            </a:r>
            <a:r>
              <a:rPr lang="en-US" dirty="0" err="1"/>
              <a:t>sum_n</a:t>
            </a:r>
            <a:r>
              <a:rPr lang="en-US" dirty="0"/>
              <a:t> </a:t>
            </a:r>
            <a:r>
              <a:rPr lang="en-US" dirty="0" err="1"/>
              <a:t>Kuf_n</a:t>
            </a:r>
            <a:r>
              <a:rPr lang="en-US" dirty="0"/>
              <a:t> </a:t>
            </a:r>
            <a:r>
              <a:rPr lang="en-US" dirty="0" err="1"/>
              <a:t>Kf_nu</a:t>
            </a:r>
            <a:r>
              <a:rPr lang="en-US" dirty="0"/>
              <a:t> &lt;- this can be parallelized</a:t>
            </a:r>
          </a:p>
          <a:p>
            <a:pPr marL="0" indent="0">
              <a:buNone/>
            </a:pPr>
            <a:endParaRPr lang="en-US" dirty="0"/>
          </a:p>
          <a:p>
            <a:pPr marL="0" indent="0">
              <a:buNone/>
            </a:pPr>
            <a:r>
              <a:rPr lang="en-US" dirty="0"/>
              <a:t>Then inversion is (b </a:t>
            </a:r>
            <a:r>
              <a:rPr lang="en-US" dirty="0" err="1"/>
              <a:t>Kuf</a:t>
            </a:r>
            <a:r>
              <a:rPr lang="en-US" dirty="0"/>
              <a:t> </a:t>
            </a:r>
            <a:r>
              <a:rPr lang="en-US" dirty="0" err="1"/>
              <a:t>Kfu</a:t>
            </a:r>
            <a:r>
              <a:rPr lang="en-US" dirty="0"/>
              <a:t>  +</a:t>
            </a:r>
            <a:r>
              <a:rPr lang="en-US" dirty="0" err="1"/>
              <a:t>Kuu</a:t>
            </a:r>
            <a:r>
              <a:rPr lang="en-US" dirty="0"/>
              <a:t>)^{-1}</a:t>
            </a:r>
          </a:p>
          <a:p>
            <a:pPr marL="0" indent="0">
              <a:buNone/>
            </a:pPr>
            <a:endParaRPr lang="en-US" dirty="0"/>
          </a:p>
          <a:p>
            <a:pPr marL="0" indent="0">
              <a:buNone/>
            </a:pPr>
            <a:r>
              <a:rPr lang="en-US" dirty="0"/>
              <a:t>So we distribute the first part before + and then once that’s done we do inversion for a m x m matrix. This is similar to the technique used by Wilson et al (kind of ) but they do it for </a:t>
            </a:r>
            <a:r>
              <a:rPr lang="en-US" dirty="0" err="1"/>
              <a:t>Lanczos</a:t>
            </a:r>
            <a:r>
              <a:rPr lang="en-US" dirty="0"/>
              <a:t> and kiss-GPs. </a:t>
            </a:r>
          </a:p>
          <a:p>
            <a:pPr marL="0" indent="0">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{K}_{nm}\</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{K}_{</a:t>
            </a:r>
            <a:r>
              <a:rPr lang="en-US" sz="1200" kern="1200" dirty="0" err="1">
                <a:solidFill>
                  <a:schemeClr val="tx1"/>
                </a:solidFill>
                <a:effectLst/>
                <a:latin typeface="+mn-lt"/>
                <a:ea typeface="+mn-ea"/>
                <a:cs typeface="+mn-cs"/>
              </a:rPr>
              <a:t>mn</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textstyle</a:t>
            </a:r>
            <a:r>
              <a:rPr lang="en-US" sz="1200" kern="1200" dirty="0">
                <a:solidFill>
                  <a:schemeClr val="tx1"/>
                </a:solidFill>
                <a:effectLst/>
                <a:latin typeface="+mn-lt"/>
                <a:ea typeface="+mn-ea"/>
                <a:cs typeface="+mn-cs"/>
              </a:rPr>
              <a:t>\sum\</a:t>
            </a:r>
            <a:r>
              <a:rPr lang="en-US" sz="1200" kern="1200" dirty="0" err="1">
                <a:solidFill>
                  <a:schemeClr val="tx1"/>
                </a:solidFill>
                <a:effectLst/>
                <a:latin typeface="+mn-lt"/>
                <a:ea typeface="+mn-ea"/>
                <a:cs typeface="+mn-cs"/>
              </a:rPr>
              <a:t>nolimits_i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{K}_{mi}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{K}_{</a:t>
            </a:r>
            <a:r>
              <a:rPr lang="en-US" sz="1200" kern="1200" dirty="0" err="1">
                <a:solidFill>
                  <a:schemeClr val="tx1"/>
                </a:solidFill>
                <a:effectLst/>
                <a:latin typeface="+mn-lt"/>
                <a:ea typeface="+mn-ea"/>
                <a:cs typeface="+mn-cs"/>
              </a:rPr>
              <a:t>im</a:t>
            </a:r>
            <a:r>
              <a:rPr lang="en-US" sz="1200" kern="1200" dirty="0">
                <a:solidFill>
                  <a:schemeClr val="tx1"/>
                </a:solidFill>
                <a:effectLst/>
                <a:latin typeface="+mn-lt"/>
                <a:ea typeface="+mn-ea"/>
                <a:cs typeface="+mn-cs"/>
              </a:rPr>
              <a:t>}</a:t>
            </a:r>
          </a:p>
          <a:p>
            <a:pPr marL="0" indent="0">
              <a:buNone/>
            </a:pPr>
            <a:endParaRPr lang="en-US" dirty="0"/>
          </a:p>
          <a:p>
            <a:endParaRPr lang="en-US" dirty="0"/>
          </a:p>
        </p:txBody>
      </p:sp>
      <p:sp>
        <p:nvSpPr>
          <p:cNvPr id="4" name="Slide Number Placeholder 3"/>
          <p:cNvSpPr>
            <a:spLocks noGrp="1"/>
          </p:cNvSpPr>
          <p:nvPr>
            <p:ph type="sldNum" sz="quarter" idx="5"/>
          </p:nvPr>
        </p:nvSpPr>
        <p:spPr/>
        <p:txBody>
          <a:bodyPr/>
          <a:lstStyle/>
          <a:p>
            <a:fld id="{9923600F-E78E-EC4E-B621-AD61262806D2}" type="slidenum">
              <a:rPr lang="en-US" smtClean="0"/>
              <a:t>57</a:t>
            </a:fld>
            <a:endParaRPr lang="en-US"/>
          </a:p>
        </p:txBody>
      </p:sp>
    </p:spTree>
    <p:extLst>
      <p:ext uri="{BB962C8B-B14F-4D97-AF65-F5344CB8AC3E}">
        <p14:creationId xmlns:p14="http://schemas.microsoft.com/office/powerpoint/2010/main" val="20178235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 Concept learning: </a:t>
            </a:r>
          </a:p>
          <a:p>
            <a:r>
              <a:rPr lang="en-US" dirty="0"/>
              <a:t>Sometimes we do not know what the concepts are so we can’t make compositions. We talk about classifying cats and dogs, but classification of natural scenes is not the easiest problem.  </a:t>
            </a:r>
          </a:p>
          <a:p>
            <a:endParaRPr lang="en-US" dirty="0"/>
          </a:p>
          <a:p>
            <a:endParaRPr lang="en-US" dirty="0"/>
          </a:p>
          <a:p>
            <a:r>
              <a:rPr lang="en-US" dirty="0"/>
              <a:t>#### Early stopping from NTK paper:  ####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Map SGD learning to learning in the function space with a kernel. You can define a map to find the kernel principal of the data with respect to the kernel.  The corresponding eigenvalues </a:t>
            </a:r>
            <a:r>
              <a:rPr lang="el-GR" sz="1200" kern="1200" dirty="0">
                <a:solidFill>
                  <a:schemeClr val="tx1"/>
                </a:solidFill>
                <a:effectLst/>
                <a:latin typeface="+mn-lt"/>
                <a:ea typeface="+mn-ea"/>
                <a:cs typeface="+mn-cs"/>
              </a:rPr>
              <a:t>λ</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is the variance captured by the component.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above decomposition can be seen as a motivation for the use of early stopping. The convergence is indeed faster along the eigenspaces corresponding to larger eigenvalues </a:t>
            </a:r>
            <a:r>
              <a:rPr lang="el-GR" sz="1200" kern="1200" dirty="0">
                <a:solidFill>
                  <a:schemeClr val="tx1"/>
                </a:solidFill>
                <a:effectLst/>
                <a:latin typeface="+mn-lt"/>
                <a:ea typeface="+mn-ea"/>
                <a:cs typeface="+mn-cs"/>
              </a:rPr>
              <a:t>λ</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Early stopping hence focuses the convergence on the most relevant kernel principal components, while avoiding to fit the ones in eigenspaces with lower eigenvalues (such directions are typically the ‘noisier’ ones: for instance, in the case of the RBF kernel, lower eigenvalues correspond to high frequency functions). </a:t>
            </a:r>
            <a:endParaRPr lang="en-US" dirty="0"/>
          </a:p>
          <a:p>
            <a:endParaRPr lang="en-US" dirty="0"/>
          </a:p>
        </p:txBody>
      </p:sp>
      <p:sp>
        <p:nvSpPr>
          <p:cNvPr id="4" name="Slide Number Placeholder 3"/>
          <p:cNvSpPr>
            <a:spLocks noGrp="1"/>
          </p:cNvSpPr>
          <p:nvPr>
            <p:ph type="sldNum" sz="quarter" idx="5"/>
          </p:nvPr>
        </p:nvSpPr>
        <p:spPr/>
        <p:txBody>
          <a:bodyPr/>
          <a:lstStyle/>
          <a:p>
            <a:fld id="{9923600F-E78E-EC4E-B621-AD61262806D2}" type="slidenum">
              <a:rPr lang="en-US" smtClean="0"/>
              <a:t>63</a:t>
            </a:fld>
            <a:endParaRPr lang="en-US"/>
          </a:p>
        </p:txBody>
      </p:sp>
    </p:spTree>
    <p:extLst>
      <p:ext uri="{BB962C8B-B14F-4D97-AF65-F5344CB8AC3E}">
        <p14:creationId xmlns:p14="http://schemas.microsoft.com/office/powerpoint/2010/main" val="13825424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Basically: Did we overdo it trying to get uncertainty? Maybe having finite params. *is* what we want since we know better how to handle optimization? After all a GP *is* a neural network, but approximated with finite weights. Then we just have to optimize.  </a:t>
            </a:r>
          </a:p>
          <a:p>
            <a:r>
              <a:rPr lang="en-US" dirty="0"/>
              <a:t>Answer: We also can learn how to handle integration. It’s just more difficult. But we can also create hybrid models where learning is performed in the finite world and then transformed into infinite. </a:t>
            </a:r>
          </a:p>
          <a:p>
            <a:r>
              <a:rPr lang="en-US" dirty="0"/>
              <a:t>DGP fixes hierarchical concept learning;</a:t>
            </a:r>
          </a:p>
          <a:p>
            <a:r>
              <a:rPr lang="en-US" dirty="0"/>
              <a:t>GP_NTK fixes both. </a:t>
            </a:r>
          </a:p>
          <a:p>
            <a:endParaRPr lang="en-US" dirty="0"/>
          </a:p>
          <a:p>
            <a:endParaRPr lang="en-US" dirty="0"/>
          </a:p>
          <a:p>
            <a:r>
              <a:rPr lang="en-US" dirty="0"/>
              <a:t>#### Concept learning: </a:t>
            </a:r>
          </a:p>
          <a:p>
            <a:r>
              <a:rPr lang="en-US" dirty="0"/>
              <a:t>Sometimes we do not know what the concepts are so we can’t make compositions. We talk about classifying cats and dogs, but classification of natural scenes is not the easiest problem.  </a:t>
            </a:r>
          </a:p>
          <a:p>
            <a:endParaRPr lang="en-US" dirty="0"/>
          </a:p>
          <a:p>
            <a:endParaRPr lang="en-US" dirty="0"/>
          </a:p>
          <a:p>
            <a:r>
              <a:rPr lang="en-US" dirty="0"/>
              <a:t>#### Early stopping from NTK paper:  ####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Map SGD learning to learning in the function space with a kernel. You can define a map to find the kernel principal of the data with respect to the kernel.  The corresponding eigenvalues </a:t>
            </a:r>
            <a:r>
              <a:rPr lang="el-GR" sz="1200" kern="1200" dirty="0">
                <a:solidFill>
                  <a:schemeClr val="tx1"/>
                </a:solidFill>
                <a:effectLst/>
                <a:latin typeface="+mn-lt"/>
                <a:ea typeface="+mn-ea"/>
                <a:cs typeface="+mn-cs"/>
              </a:rPr>
              <a:t>λ</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is the variance captured by the component.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above decomposition can be seen as a motivation for the use of early stopping. The convergence is indeed faster along the eigenspaces corresponding to larger eigenvalues </a:t>
            </a:r>
            <a:r>
              <a:rPr lang="el-GR" sz="1200" kern="1200" dirty="0">
                <a:solidFill>
                  <a:schemeClr val="tx1"/>
                </a:solidFill>
                <a:effectLst/>
                <a:latin typeface="+mn-lt"/>
                <a:ea typeface="+mn-ea"/>
                <a:cs typeface="+mn-cs"/>
              </a:rPr>
              <a:t>λ</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Early stopping hence focuses the convergence on the most relevant kernel principal components, while avoiding to fit the ones in eigenspaces with lower eigenvalues (such directions are typically the ‘noisier’ ones: for instance, in the case of the RBF kernel, lower eigenvalues correspond to high frequency functions). </a:t>
            </a:r>
            <a:endParaRPr lang="en-US" dirty="0"/>
          </a:p>
          <a:p>
            <a:endParaRPr lang="en-US" dirty="0"/>
          </a:p>
        </p:txBody>
      </p:sp>
      <p:sp>
        <p:nvSpPr>
          <p:cNvPr id="4" name="Slide Number Placeholder 3"/>
          <p:cNvSpPr>
            <a:spLocks noGrp="1"/>
          </p:cNvSpPr>
          <p:nvPr>
            <p:ph type="sldNum" sz="quarter" idx="5"/>
          </p:nvPr>
        </p:nvSpPr>
        <p:spPr/>
        <p:txBody>
          <a:bodyPr/>
          <a:lstStyle/>
          <a:p>
            <a:fld id="{9923600F-E78E-EC4E-B621-AD61262806D2}" type="slidenum">
              <a:rPr lang="en-US" smtClean="0"/>
              <a:t>64</a:t>
            </a:fld>
            <a:endParaRPr lang="en-US"/>
          </a:p>
        </p:txBody>
      </p:sp>
    </p:spTree>
    <p:extLst>
      <p:ext uri="{BB962C8B-B14F-4D97-AF65-F5344CB8AC3E}">
        <p14:creationId xmlns:p14="http://schemas.microsoft.com/office/powerpoint/2010/main" val="11653039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Basically: Did we overdo it trying to get uncertainty? Maybe having finite params. *is* what we want since we know better how to handle optimization? After all a GP *is* a neural network, but approximated with finite weights. Then we just have to optimize.  </a:t>
            </a:r>
          </a:p>
          <a:p>
            <a:r>
              <a:rPr lang="en-US" dirty="0"/>
              <a:t>Answer: We also can learn how to handle integration. It’s just more difficult. But we can also create hybrid models where learning is performed in the finite world and then transformed into infinite. </a:t>
            </a:r>
          </a:p>
          <a:p>
            <a:r>
              <a:rPr lang="en-US" dirty="0"/>
              <a:t>DGP fixes hierarchical concept learning;</a:t>
            </a:r>
          </a:p>
          <a:p>
            <a:r>
              <a:rPr lang="en-US" dirty="0"/>
              <a:t>GP_NTK fixes both. </a:t>
            </a:r>
          </a:p>
          <a:p>
            <a:endParaRPr lang="en-US" dirty="0"/>
          </a:p>
          <a:p>
            <a:endParaRPr lang="en-US" dirty="0"/>
          </a:p>
          <a:p>
            <a:r>
              <a:rPr lang="en-US" dirty="0"/>
              <a:t>#### Concept learning: </a:t>
            </a:r>
          </a:p>
          <a:p>
            <a:r>
              <a:rPr lang="en-US" dirty="0"/>
              <a:t>Sometimes we do not know what the concepts are so we can’t make compositions. We talk about classifying cats and dogs, but classification of natural scenes is not the easiest problem.  </a:t>
            </a:r>
          </a:p>
          <a:p>
            <a:endParaRPr lang="en-US" dirty="0"/>
          </a:p>
          <a:p>
            <a:endParaRPr lang="en-US" dirty="0"/>
          </a:p>
          <a:p>
            <a:r>
              <a:rPr lang="en-US" dirty="0"/>
              <a:t>#### Early stopping from NTK paper:  ####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Map SGD learning to learning in the function space with a kernel. You can define a map to find the kernel principal of the data with respect to the kernel.  The corresponding eigenvalues </a:t>
            </a:r>
            <a:r>
              <a:rPr lang="el-GR" sz="1200" kern="1200" dirty="0">
                <a:solidFill>
                  <a:schemeClr val="tx1"/>
                </a:solidFill>
                <a:effectLst/>
                <a:latin typeface="+mn-lt"/>
                <a:ea typeface="+mn-ea"/>
                <a:cs typeface="+mn-cs"/>
              </a:rPr>
              <a:t>λ</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is the variance captured by the component.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above decomposition can be seen as a motivation for the use of early stopping. The convergence is indeed faster along the eigenspaces corresponding to larger eigenvalues </a:t>
            </a:r>
            <a:r>
              <a:rPr lang="el-GR" sz="1200" kern="1200" dirty="0">
                <a:solidFill>
                  <a:schemeClr val="tx1"/>
                </a:solidFill>
                <a:effectLst/>
                <a:latin typeface="+mn-lt"/>
                <a:ea typeface="+mn-ea"/>
                <a:cs typeface="+mn-cs"/>
              </a:rPr>
              <a:t>λ</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Early stopping hence focuses the convergence on the most relevant kernel principal components, while avoiding to fit the ones in eigenspaces with lower eigenvalues (such directions are typically the ‘noisier’ ones: for instance, in the case of the RBF kernel, lower eigenvalues correspond to high frequency functions). </a:t>
            </a:r>
            <a:endParaRPr lang="en-US" dirty="0"/>
          </a:p>
          <a:p>
            <a:endParaRPr lang="en-US" dirty="0"/>
          </a:p>
        </p:txBody>
      </p:sp>
      <p:sp>
        <p:nvSpPr>
          <p:cNvPr id="4" name="Slide Number Placeholder 3"/>
          <p:cNvSpPr>
            <a:spLocks noGrp="1"/>
          </p:cNvSpPr>
          <p:nvPr>
            <p:ph type="sldNum" sz="quarter" idx="5"/>
          </p:nvPr>
        </p:nvSpPr>
        <p:spPr/>
        <p:txBody>
          <a:bodyPr/>
          <a:lstStyle/>
          <a:p>
            <a:fld id="{9923600F-E78E-EC4E-B621-AD61262806D2}" type="slidenum">
              <a:rPr lang="en-US" smtClean="0"/>
              <a:t>65</a:t>
            </a:fld>
            <a:endParaRPr lang="en-US"/>
          </a:p>
        </p:txBody>
      </p:sp>
    </p:spTree>
    <p:extLst>
      <p:ext uri="{BB962C8B-B14F-4D97-AF65-F5344CB8AC3E}">
        <p14:creationId xmlns:p14="http://schemas.microsoft.com/office/powerpoint/2010/main" val="15054998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23600F-E78E-EC4E-B621-AD61262806D2}" type="slidenum">
              <a:rPr lang="en-US" smtClean="0"/>
              <a:t>66</a:t>
            </a:fld>
            <a:endParaRPr lang="en-US"/>
          </a:p>
        </p:txBody>
      </p:sp>
    </p:spTree>
    <p:extLst>
      <p:ext uri="{BB962C8B-B14F-4D97-AF65-F5344CB8AC3E}">
        <p14:creationId xmlns:p14="http://schemas.microsoft.com/office/powerpoint/2010/main" val="3658114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quickly if no time</a:t>
            </a:r>
          </a:p>
        </p:txBody>
      </p:sp>
      <p:sp>
        <p:nvSpPr>
          <p:cNvPr id="4" name="Slide Number Placeholder 3"/>
          <p:cNvSpPr>
            <a:spLocks noGrp="1"/>
          </p:cNvSpPr>
          <p:nvPr>
            <p:ph type="sldNum" sz="quarter" idx="5"/>
          </p:nvPr>
        </p:nvSpPr>
        <p:spPr/>
        <p:txBody>
          <a:bodyPr/>
          <a:lstStyle/>
          <a:p>
            <a:fld id="{9923600F-E78E-EC4E-B621-AD61262806D2}" type="slidenum">
              <a:rPr lang="en-US" smtClean="0"/>
              <a:t>67</a:t>
            </a:fld>
            <a:endParaRPr lang="en-US"/>
          </a:p>
        </p:txBody>
      </p:sp>
    </p:spTree>
    <p:extLst>
      <p:ext uri="{BB962C8B-B14F-4D97-AF65-F5344CB8AC3E}">
        <p14:creationId xmlns:p14="http://schemas.microsoft.com/office/powerpoint/2010/main" val="5912160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combine GP with deep learning</a:t>
            </a:r>
          </a:p>
          <a:p>
            <a:endParaRPr lang="en-US" dirty="0"/>
          </a:p>
          <a:p>
            <a:r>
              <a:rPr lang="en-US" dirty="0"/>
              <a:t>Fast predictions by building on </a:t>
            </a:r>
            <a:r>
              <a:rPr lang="en-US" dirty="0" err="1"/>
              <a:t>Pleiss</a:t>
            </a:r>
            <a:r>
              <a:rPr lang="en-US" dirty="0"/>
              <a:t> et al. We also show that the required J J^T can be fast by casting it as an optimization problem as follows:</a:t>
            </a:r>
          </a:p>
          <a:p>
            <a:pPr marL="228600" indent="-228600">
              <a:buAutoNum type="alphaLcParenBoth"/>
            </a:pPr>
            <a:r>
              <a:rPr lang="en-US" dirty="0"/>
              <a:t>J J^T is related to fisher matrix F</a:t>
            </a:r>
          </a:p>
          <a:p>
            <a:pPr marL="228600" indent="-228600">
              <a:buAutoNum type="alphaLcParenBoth"/>
            </a:pPr>
            <a:r>
              <a:rPr lang="en-US" dirty="0"/>
              <a:t> Fisher matrix can be obtained as the solution of a Taylor expansion of the KL divergence. So we solve that with optimization instead of analytically. </a:t>
            </a:r>
          </a:p>
        </p:txBody>
      </p:sp>
      <p:sp>
        <p:nvSpPr>
          <p:cNvPr id="4" name="Slide Number Placeholder 3"/>
          <p:cNvSpPr>
            <a:spLocks noGrp="1"/>
          </p:cNvSpPr>
          <p:nvPr>
            <p:ph type="sldNum" sz="quarter" idx="5"/>
          </p:nvPr>
        </p:nvSpPr>
        <p:spPr/>
        <p:txBody>
          <a:bodyPr/>
          <a:lstStyle/>
          <a:p>
            <a:fld id="{9923600F-E78E-EC4E-B621-AD61262806D2}" type="slidenum">
              <a:rPr lang="en-US" smtClean="0"/>
              <a:t>68</a:t>
            </a:fld>
            <a:endParaRPr lang="en-US"/>
          </a:p>
        </p:txBody>
      </p:sp>
    </p:spTree>
    <p:extLst>
      <p:ext uri="{BB962C8B-B14F-4D97-AF65-F5344CB8AC3E}">
        <p14:creationId xmlns:p14="http://schemas.microsoft.com/office/powerpoint/2010/main" val="3288186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a:t>
            </a:r>
            <a:r>
              <a:rPr lang="en-US" dirty="0">
                <a:hlinkClick r:id="rId3"/>
              </a:rPr>
              <a:t>https://readyforai.com/article/the-latest-development-of-artificial-intelligence-medical-applications-in-2018/</a:t>
            </a:r>
            <a:endParaRPr lang="en-US" dirty="0"/>
          </a:p>
        </p:txBody>
      </p:sp>
      <p:sp>
        <p:nvSpPr>
          <p:cNvPr id="4" name="Slide Number Placeholder 3"/>
          <p:cNvSpPr>
            <a:spLocks noGrp="1"/>
          </p:cNvSpPr>
          <p:nvPr>
            <p:ph type="sldNum" sz="quarter" idx="5"/>
          </p:nvPr>
        </p:nvSpPr>
        <p:spPr/>
        <p:txBody>
          <a:bodyPr/>
          <a:lstStyle/>
          <a:p>
            <a:fld id="{9923600F-E78E-EC4E-B621-AD61262806D2}" type="slidenum">
              <a:rPr lang="en-US" smtClean="0"/>
              <a:t>14</a:t>
            </a:fld>
            <a:endParaRPr lang="en-US"/>
          </a:p>
        </p:txBody>
      </p:sp>
    </p:spTree>
    <p:extLst>
      <p:ext uri="{BB962C8B-B14F-4D97-AF65-F5344CB8AC3E}">
        <p14:creationId xmlns:p14="http://schemas.microsoft.com/office/powerpoint/2010/main" val="3804826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Fast predictions by building on </a:t>
            </a:r>
            <a:r>
              <a:rPr lang="en-US" dirty="0" err="1"/>
              <a:t>Pleiss</a:t>
            </a:r>
            <a:r>
              <a:rPr lang="en-US" dirty="0"/>
              <a:t> et al. We also show that the required J J^T can be fast by casting it as an optimization problem as follows:</a:t>
            </a:r>
          </a:p>
          <a:p>
            <a:pPr marL="228600" indent="-228600">
              <a:buAutoNum type="alphaLcParenBoth"/>
            </a:pPr>
            <a:r>
              <a:rPr lang="en-US" dirty="0"/>
              <a:t>J J^T is related to fisher matrix F</a:t>
            </a:r>
          </a:p>
          <a:p>
            <a:pPr marL="228600" indent="-228600">
              <a:buAutoNum type="alphaLcParenBoth"/>
            </a:pPr>
            <a:r>
              <a:rPr lang="en-US" dirty="0"/>
              <a:t> Fisher matrix can be obtained as the solution of a Taylor expansion of the KL divergence. So we solve that with optimization instead of analytically. </a:t>
            </a:r>
          </a:p>
          <a:p>
            <a:endParaRPr lang="en-US" dirty="0"/>
          </a:p>
        </p:txBody>
      </p:sp>
      <p:sp>
        <p:nvSpPr>
          <p:cNvPr id="4" name="Slide Number Placeholder 3"/>
          <p:cNvSpPr>
            <a:spLocks noGrp="1"/>
          </p:cNvSpPr>
          <p:nvPr>
            <p:ph type="sldNum" sz="quarter" idx="5"/>
          </p:nvPr>
        </p:nvSpPr>
        <p:spPr/>
        <p:txBody>
          <a:bodyPr/>
          <a:lstStyle/>
          <a:p>
            <a:fld id="{9923600F-E78E-EC4E-B621-AD61262806D2}" type="slidenum">
              <a:rPr lang="en-US" smtClean="0"/>
              <a:t>69</a:t>
            </a:fld>
            <a:endParaRPr lang="en-US"/>
          </a:p>
        </p:txBody>
      </p:sp>
    </p:spTree>
    <p:extLst>
      <p:ext uri="{BB962C8B-B14F-4D97-AF65-F5344CB8AC3E}">
        <p14:creationId xmlns:p14="http://schemas.microsoft.com/office/powerpoint/2010/main" val="417411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 of my comfort zone but thought it’s both relevant to the rest of the talk and to the audience. Come after discussing with </a:t>
            </a:r>
            <a:r>
              <a:rPr lang="en-US" dirty="0" err="1"/>
              <a:t>Partha</a:t>
            </a:r>
            <a:r>
              <a:rPr lang="en-US" dirty="0"/>
              <a:t> and Igor. </a:t>
            </a:r>
          </a:p>
          <a:p>
            <a:endParaRPr lang="en-US" dirty="0"/>
          </a:p>
          <a:p>
            <a:r>
              <a:rPr lang="en-US" dirty="0"/>
              <a:t>I think they use the variance as measure of bits needed; this could be related to the fact that for Gaussians, the entropy (i.e. number of bits) is depending only on the variance. </a:t>
            </a:r>
          </a:p>
          <a:p>
            <a:endParaRPr lang="en-US" dirty="0"/>
          </a:p>
          <a:p>
            <a:r>
              <a:rPr lang="en-US" dirty="0"/>
              <a:t>Ensembles: model averaging (e.g. MC sampling is doing that) or mixture of experts. </a:t>
            </a:r>
          </a:p>
        </p:txBody>
      </p:sp>
      <p:sp>
        <p:nvSpPr>
          <p:cNvPr id="4" name="Slide Number Placeholder 3"/>
          <p:cNvSpPr>
            <a:spLocks noGrp="1"/>
          </p:cNvSpPr>
          <p:nvPr>
            <p:ph type="sldNum" sz="quarter" idx="5"/>
          </p:nvPr>
        </p:nvSpPr>
        <p:spPr/>
        <p:txBody>
          <a:bodyPr/>
          <a:lstStyle/>
          <a:p>
            <a:fld id="{9923600F-E78E-EC4E-B621-AD61262806D2}" type="slidenum">
              <a:rPr lang="en-US" smtClean="0"/>
              <a:t>71</a:t>
            </a:fld>
            <a:endParaRPr lang="en-US"/>
          </a:p>
        </p:txBody>
      </p:sp>
    </p:spTree>
    <p:extLst>
      <p:ext uri="{BB962C8B-B14F-4D97-AF65-F5344CB8AC3E}">
        <p14:creationId xmlns:p14="http://schemas.microsoft.com/office/powerpoint/2010/main" val="29823346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last point: we train DGPs on data. But that’s a very flexible model difficult to learn. What if we have the objective function to do student teacher from a GP to a DGP? See Carl-Henrik’s work. </a:t>
            </a:r>
            <a:r>
              <a:rPr lang="en-US" dirty="0">
                <a:sym typeface="Wingdings" pitchFamily="2" charset="2"/>
              </a:rPr>
              <a:t> Example using toy data!</a:t>
            </a:r>
          </a:p>
          <a:p>
            <a:r>
              <a:rPr lang="en-US" dirty="0">
                <a:hlinkClick r:id="rId3"/>
              </a:rPr>
              <a:t>See also https://arxiv.org/pdf/1905.10969.pdf</a:t>
            </a:r>
            <a:endParaRPr lang="en-US" dirty="0">
              <a:sym typeface="Wingdings" pitchFamily="2" charset="2"/>
            </a:endParaRPr>
          </a:p>
        </p:txBody>
      </p:sp>
      <p:sp>
        <p:nvSpPr>
          <p:cNvPr id="4" name="Slide Number Placeholder 3"/>
          <p:cNvSpPr>
            <a:spLocks noGrp="1"/>
          </p:cNvSpPr>
          <p:nvPr>
            <p:ph type="sldNum" sz="quarter" idx="5"/>
          </p:nvPr>
        </p:nvSpPr>
        <p:spPr/>
        <p:txBody>
          <a:bodyPr/>
          <a:lstStyle/>
          <a:p>
            <a:fld id="{9923600F-E78E-EC4E-B621-AD61262806D2}" type="slidenum">
              <a:rPr lang="en-US" smtClean="0"/>
              <a:t>72</a:t>
            </a:fld>
            <a:endParaRPr lang="en-US"/>
          </a:p>
        </p:txBody>
      </p:sp>
    </p:spTree>
    <p:extLst>
      <p:ext uri="{BB962C8B-B14F-4D97-AF65-F5344CB8AC3E}">
        <p14:creationId xmlns:p14="http://schemas.microsoft.com/office/powerpoint/2010/main" val="39079759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last point: we train DGPs on data. But that’s a very flexible model difficult to learn. What if we have the objective function to do student teacher from a GP to a DGP? See Carl-Henrik’s work. </a:t>
            </a:r>
            <a:r>
              <a:rPr lang="en-US" dirty="0">
                <a:sym typeface="Wingdings" pitchFamily="2" charset="2"/>
              </a:rPr>
              <a:t> Example using toy data!</a:t>
            </a:r>
          </a:p>
          <a:p>
            <a:r>
              <a:rPr lang="en-US" dirty="0">
                <a:hlinkClick r:id="rId3"/>
              </a:rPr>
              <a:t>See also https://arxiv.org/pdf/1905.10969.pdf</a:t>
            </a:r>
            <a:endParaRPr lang="en-US" dirty="0">
              <a:sym typeface="Wingdings" pitchFamily="2" charset="2"/>
            </a:endParaRPr>
          </a:p>
        </p:txBody>
      </p:sp>
      <p:sp>
        <p:nvSpPr>
          <p:cNvPr id="4" name="Slide Number Placeholder 3"/>
          <p:cNvSpPr>
            <a:spLocks noGrp="1"/>
          </p:cNvSpPr>
          <p:nvPr>
            <p:ph type="sldNum" sz="quarter" idx="5"/>
          </p:nvPr>
        </p:nvSpPr>
        <p:spPr/>
        <p:txBody>
          <a:bodyPr/>
          <a:lstStyle/>
          <a:p>
            <a:fld id="{9923600F-E78E-EC4E-B621-AD61262806D2}" type="slidenum">
              <a:rPr lang="en-US" smtClean="0"/>
              <a:t>73</a:t>
            </a:fld>
            <a:endParaRPr lang="en-US"/>
          </a:p>
        </p:txBody>
      </p:sp>
    </p:spTree>
    <p:extLst>
      <p:ext uri="{BB962C8B-B14F-4D97-AF65-F5344CB8AC3E}">
        <p14:creationId xmlns:p14="http://schemas.microsoft.com/office/powerpoint/2010/main" val="27414574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23600F-E78E-EC4E-B621-AD61262806D2}" type="slidenum">
              <a:rPr lang="en-US" smtClean="0"/>
              <a:t>79</a:t>
            </a:fld>
            <a:endParaRPr lang="en-US"/>
          </a:p>
        </p:txBody>
      </p:sp>
    </p:spTree>
    <p:extLst>
      <p:ext uri="{BB962C8B-B14F-4D97-AF65-F5344CB8AC3E}">
        <p14:creationId xmlns:p14="http://schemas.microsoft.com/office/powerpoint/2010/main" val="17703194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exact-GP        : O(n^2)</a:t>
            </a:r>
          </a:p>
          <a:p>
            <a:r>
              <a:rPr lang="en-US" dirty="0"/>
              <a:t>% - </a:t>
            </a:r>
            <a:r>
              <a:rPr lang="en-US" dirty="0" err="1"/>
              <a:t>KISS-GP+Lanczos</a:t>
            </a:r>
            <a:r>
              <a:rPr lang="en-US" dirty="0"/>
              <a:t> : O(k).  Actually O(km) but m goes away since it has only 4 non-zero elements that matter for this computation.</a:t>
            </a:r>
          </a:p>
          <a:p>
            <a:r>
              <a:rPr lang="en-US" dirty="0"/>
              <a:t>% - </a:t>
            </a:r>
            <a:r>
              <a:rPr lang="en-US" dirty="0" err="1"/>
              <a:t>exact-GP+Lanczos</a:t>
            </a:r>
            <a:r>
              <a:rPr lang="en-US" dirty="0"/>
              <a:t>: O(</a:t>
            </a:r>
            <a:r>
              <a:rPr lang="en-US" dirty="0" err="1"/>
              <a:t>kn</a:t>
            </a:r>
            <a:r>
              <a:rPr lang="en-US" dirty="0"/>
              <a:t>)  but k is very small so they refer to it as O(n) (I think).</a:t>
            </a:r>
          </a:p>
          <a:p>
            <a:r>
              <a:rPr lang="en-US" dirty="0"/>
              <a:t>% - </a:t>
            </a:r>
            <a:r>
              <a:rPr lang="en-US" dirty="0" err="1"/>
              <a:t>sparseGP</a:t>
            </a:r>
            <a:r>
              <a:rPr lang="en-US" dirty="0"/>
              <a:t>        : O(m^2) but m is typically large  </a:t>
            </a:r>
          </a:p>
          <a:p>
            <a:r>
              <a:rPr lang="en-US" dirty="0"/>
              <a:t>% - </a:t>
            </a:r>
            <a:r>
              <a:rPr lang="en-US" dirty="0" err="1"/>
              <a:t>sparseGP+Lanczos</a:t>
            </a:r>
            <a:r>
              <a:rPr lang="en-US" dirty="0"/>
              <a:t>: O(km)</a:t>
            </a:r>
          </a:p>
        </p:txBody>
      </p:sp>
      <p:sp>
        <p:nvSpPr>
          <p:cNvPr id="4" name="Slide Number Placeholder 3"/>
          <p:cNvSpPr>
            <a:spLocks noGrp="1"/>
          </p:cNvSpPr>
          <p:nvPr>
            <p:ph type="sldNum" sz="quarter" idx="5"/>
          </p:nvPr>
        </p:nvSpPr>
        <p:spPr/>
        <p:txBody>
          <a:bodyPr/>
          <a:lstStyle/>
          <a:p>
            <a:fld id="{9923600F-E78E-EC4E-B621-AD61262806D2}" type="slidenum">
              <a:rPr lang="en-US" smtClean="0"/>
              <a:t>80</a:t>
            </a:fld>
            <a:endParaRPr lang="en-US"/>
          </a:p>
        </p:txBody>
      </p:sp>
    </p:spTree>
    <p:extLst>
      <p:ext uri="{BB962C8B-B14F-4D97-AF65-F5344CB8AC3E}">
        <p14:creationId xmlns:p14="http://schemas.microsoft.com/office/powerpoint/2010/main" val="8648501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 Memory for precomputation:</a:t>
            </a:r>
          </a:p>
          <a:p>
            <a:r>
              <a:rPr lang="en-US" dirty="0"/>
              <a:t>% - exact-GP        :  O(n^2) [</a:t>
            </a:r>
            <a:r>
              <a:rPr lang="en-US" dirty="0" err="1"/>
              <a:t>Kxx</a:t>
            </a:r>
            <a:r>
              <a:rPr lang="en-US" dirty="0"/>
              <a:t> is n x n]</a:t>
            </a:r>
          </a:p>
          <a:p>
            <a:r>
              <a:rPr lang="en-US" dirty="0"/>
              <a:t>% - </a:t>
            </a:r>
            <a:r>
              <a:rPr lang="en-US" dirty="0" err="1"/>
              <a:t>KISS-GP+Lanczos</a:t>
            </a:r>
            <a:r>
              <a:rPr lang="en-US" dirty="0"/>
              <a:t> :  O(km) &lt;- here I don't get benefit from the fact that only some elements matter for the computation; I obviously have to store all. </a:t>
            </a:r>
          </a:p>
          <a:p>
            <a:r>
              <a:rPr lang="en-US" dirty="0"/>
              <a:t>% - </a:t>
            </a:r>
            <a:r>
              <a:rPr lang="en-US" dirty="0" err="1"/>
              <a:t>exact-GP+Lanczos</a:t>
            </a:r>
            <a:r>
              <a:rPr lang="en-US" dirty="0"/>
              <a:t>:  O(</a:t>
            </a:r>
            <a:r>
              <a:rPr lang="en-US" dirty="0" err="1"/>
              <a:t>kn</a:t>
            </a:r>
            <a:r>
              <a:rPr lang="en-US" dirty="0"/>
              <a:t>) [I think; but parallelizable]</a:t>
            </a:r>
          </a:p>
          <a:p>
            <a:r>
              <a:rPr lang="en-US" dirty="0"/>
              <a:t>% - </a:t>
            </a:r>
            <a:r>
              <a:rPr lang="en-US" dirty="0" err="1"/>
              <a:t>sparseGP</a:t>
            </a:r>
            <a:r>
              <a:rPr lang="en-US" dirty="0"/>
              <a:t>        :  O(m^2)</a:t>
            </a:r>
          </a:p>
          <a:p>
            <a:r>
              <a:rPr lang="en-US" dirty="0"/>
              <a:t>% - </a:t>
            </a:r>
            <a:r>
              <a:rPr lang="en-US" dirty="0" err="1"/>
              <a:t>sparseGP+Lanczos</a:t>
            </a:r>
            <a:r>
              <a:rPr lang="en-US" dirty="0"/>
              <a:t>:  O(km) [I think]</a:t>
            </a:r>
          </a:p>
          <a:p>
            <a:endParaRPr lang="en-US" dirty="0"/>
          </a:p>
          <a:p>
            <a:r>
              <a:rPr lang="en-US" dirty="0"/>
              <a:t>% So </a:t>
            </a:r>
            <a:r>
              <a:rPr lang="en-US" dirty="0" err="1"/>
              <a:t>SparseGP</a:t>
            </a:r>
            <a:r>
              <a:rPr lang="en-US" dirty="0"/>
              <a:t> + </a:t>
            </a:r>
            <a:r>
              <a:rPr lang="en-US" dirty="0" err="1"/>
              <a:t>Lanczos</a:t>
            </a:r>
            <a:r>
              <a:rPr lang="en-US" dirty="0"/>
              <a:t> or </a:t>
            </a:r>
            <a:r>
              <a:rPr lang="en-US" dirty="0" err="1"/>
              <a:t>KissGP+Lanczos</a:t>
            </a:r>
            <a:r>
              <a:rPr lang="en-US" dirty="0"/>
              <a:t> are good solution. In any case, after we cache the training part, the predictive GP just </a:t>
            </a:r>
            <a:r>
              <a:rPr lang="en-US" dirty="0" err="1"/>
              <a:t>involes</a:t>
            </a:r>
            <a:r>
              <a:rPr lang="en-US" dirty="0"/>
              <a:t> Matrix-vector multiplications, which can be done fast and in parallel. </a:t>
            </a:r>
          </a:p>
        </p:txBody>
      </p:sp>
      <p:sp>
        <p:nvSpPr>
          <p:cNvPr id="4" name="Slide Number Placeholder 3"/>
          <p:cNvSpPr>
            <a:spLocks noGrp="1"/>
          </p:cNvSpPr>
          <p:nvPr>
            <p:ph type="sldNum" sz="quarter" idx="5"/>
          </p:nvPr>
        </p:nvSpPr>
        <p:spPr/>
        <p:txBody>
          <a:bodyPr/>
          <a:lstStyle/>
          <a:p>
            <a:fld id="{9923600F-E78E-EC4E-B621-AD61262806D2}" type="slidenum">
              <a:rPr lang="en-US" smtClean="0"/>
              <a:t>81</a:t>
            </a:fld>
            <a:endParaRPr lang="en-US"/>
          </a:p>
        </p:txBody>
      </p:sp>
    </p:spTree>
    <p:extLst>
      <p:ext uri="{BB962C8B-B14F-4D97-AF65-F5344CB8AC3E}">
        <p14:creationId xmlns:p14="http://schemas.microsoft.com/office/powerpoint/2010/main" val="5587645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23600F-E78E-EC4E-B621-AD61262806D2}" type="slidenum">
              <a:rPr lang="en-US" smtClean="0"/>
              <a:t>83</a:t>
            </a:fld>
            <a:endParaRPr lang="en-US"/>
          </a:p>
        </p:txBody>
      </p:sp>
    </p:spTree>
    <p:extLst>
      <p:ext uri="{BB962C8B-B14F-4D97-AF65-F5344CB8AC3E}">
        <p14:creationId xmlns:p14="http://schemas.microsoft.com/office/powerpoint/2010/main" val="1705996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in a prob. model we could say p(w) is epistemic and \epsilon is aleatoric.</a:t>
            </a:r>
          </a:p>
        </p:txBody>
      </p:sp>
      <p:sp>
        <p:nvSpPr>
          <p:cNvPr id="4" name="Slide Number Placeholder 3"/>
          <p:cNvSpPr>
            <a:spLocks noGrp="1"/>
          </p:cNvSpPr>
          <p:nvPr>
            <p:ph type="sldNum" sz="quarter" idx="5"/>
          </p:nvPr>
        </p:nvSpPr>
        <p:spPr/>
        <p:txBody>
          <a:bodyPr/>
          <a:lstStyle/>
          <a:p>
            <a:fld id="{9923600F-E78E-EC4E-B621-AD61262806D2}" type="slidenum">
              <a:rPr lang="en-US" smtClean="0"/>
              <a:t>15</a:t>
            </a:fld>
            <a:endParaRPr lang="en-US"/>
          </a:p>
        </p:txBody>
      </p:sp>
    </p:spTree>
    <p:extLst>
      <p:ext uri="{BB962C8B-B14F-4D97-AF65-F5344CB8AC3E}">
        <p14:creationId xmlns:p14="http://schemas.microsoft.com/office/powerpoint/2010/main" val="1590452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23600F-E78E-EC4E-B621-AD61262806D2}" type="slidenum">
              <a:rPr lang="en-US" smtClean="0"/>
              <a:t>16</a:t>
            </a:fld>
            <a:endParaRPr lang="en-US"/>
          </a:p>
        </p:txBody>
      </p:sp>
    </p:spTree>
    <p:extLst>
      <p:ext uri="{BB962C8B-B14F-4D97-AF65-F5344CB8AC3E}">
        <p14:creationId xmlns:p14="http://schemas.microsoft.com/office/powerpoint/2010/main" val="1368050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23600F-E78E-EC4E-B621-AD61262806D2}" type="slidenum">
              <a:rPr lang="en-US" smtClean="0"/>
              <a:t>17</a:t>
            </a:fld>
            <a:endParaRPr lang="en-US"/>
          </a:p>
        </p:txBody>
      </p:sp>
    </p:spTree>
    <p:extLst>
      <p:ext uri="{BB962C8B-B14F-4D97-AF65-F5344CB8AC3E}">
        <p14:creationId xmlns:p14="http://schemas.microsoft.com/office/powerpoint/2010/main" val="3370770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23600F-E78E-EC4E-B621-AD61262806D2}" type="slidenum">
              <a:rPr lang="en-US" smtClean="0"/>
              <a:t>20</a:t>
            </a:fld>
            <a:endParaRPr lang="en-US"/>
          </a:p>
        </p:txBody>
      </p:sp>
    </p:spTree>
    <p:extLst>
      <p:ext uri="{BB962C8B-B14F-4D97-AF65-F5344CB8AC3E}">
        <p14:creationId xmlns:p14="http://schemas.microsoft.com/office/powerpoint/2010/main" val="3421902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23600F-E78E-EC4E-B621-AD61262806D2}" type="slidenum">
              <a:rPr lang="en-US" smtClean="0"/>
              <a:t>22</a:t>
            </a:fld>
            <a:endParaRPr lang="en-US"/>
          </a:p>
        </p:txBody>
      </p:sp>
    </p:spTree>
    <p:extLst>
      <p:ext uri="{BB962C8B-B14F-4D97-AF65-F5344CB8AC3E}">
        <p14:creationId xmlns:p14="http://schemas.microsoft.com/office/powerpoint/2010/main" val="1430242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23600F-E78E-EC4E-B621-AD61262806D2}" type="slidenum">
              <a:rPr lang="en-US" smtClean="0"/>
              <a:t>24</a:t>
            </a:fld>
            <a:endParaRPr lang="en-US"/>
          </a:p>
        </p:txBody>
      </p:sp>
    </p:spTree>
    <p:extLst>
      <p:ext uri="{BB962C8B-B14F-4D97-AF65-F5344CB8AC3E}">
        <p14:creationId xmlns:p14="http://schemas.microsoft.com/office/powerpoint/2010/main" val="3617587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1673723-669B-A648-AAC1-5601C18EE406}" type="datetime1">
              <a:rPr lang="en-US" smtClean="0"/>
              <a:t>1/17/20</a:t>
            </a:fld>
            <a:endParaRPr lang="en-US"/>
          </a:p>
        </p:txBody>
      </p:sp>
      <p:sp>
        <p:nvSpPr>
          <p:cNvPr id="5" name="Footer Placeholder 4"/>
          <p:cNvSpPr>
            <a:spLocks noGrp="1"/>
          </p:cNvSpPr>
          <p:nvPr>
            <p:ph type="ftr" sz="quarter" idx="11"/>
          </p:nvPr>
        </p:nvSpPr>
        <p:spPr/>
        <p:txBody>
          <a:bodyPr/>
          <a:lstStyle/>
          <a:p>
            <a:r>
              <a:rPr lang="en-US"/>
              <a:t>A. Damianou</a:t>
            </a:r>
          </a:p>
        </p:txBody>
      </p:sp>
      <p:sp>
        <p:nvSpPr>
          <p:cNvPr id="6" name="Slide Number Placeholder 5"/>
          <p:cNvSpPr>
            <a:spLocks noGrp="1"/>
          </p:cNvSpPr>
          <p:nvPr>
            <p:ph type="sldNum" sz="quarter" idx="12"/>
          </p:nvPr>
        </p:nvSpPr>
        <p:spPr/>
        <p:txBody>
          <a:bodyPr/>
          <a:lstStyle/>
          <a:p>
            <a:fld id="{95022B00-7660-2F4F-996E-9B30EF8E54CF}" type="slidenum">
              <a:rPr lang="en-US" smtClean="0"/>
              <a:t>‹#›</a:t>
            </a:fld>
            <a:endParaRPr lang="en-US"/>
          </a:p>
        </p:txBody>
      </p:sp>
    </p:spTree>
    <p:extLst>
      <p:ext uri="{BB962C8B-B14F-4D97-AF65-F5344CB8AC3E}">
        <p14:creationId xmlns:p14="http://schemas.microsoft.com/office/powerpoint/2010/main" val="6412025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20222F3-3762-4741-A823-6BD314B56D89}" type="datetime1">
              <a:rPr lang="en-US" smtClean="0"/>
              <a:t>1/17/20</a:t>
            </a:fld>
            <a:endParaRPr lang="en-US"/>
          </a:p>
        </p:txBody>
      </p:sp>
      <p:sp>
        <p:nvSpPr>
          <p:cNvPr id="5" name="Footer Placeholder 4"/>
          <p:cNvSpPr>
            <a:spLocks noGrp="1"/>
          </p:cNvSpPr>
          <p:nvPr>
            <p:ph type="ftr" sz="quarter" idx="11"/>
          </p:nvPr>
        </p:nvSpPr>
        <p:spPr/>
        <p:txBody>
          <a:bodyPr/>
          <a:lstStyle/>
          <a:p>
            <a:r>
              <a:rPr lang="en-US"/>
              <a:t>A. Damianou</a:t>
            </a:r>
          </a:p>
        </p:txBody>
      </p:sp>
      <p:sp>
        <p:nvSpPr>
          <p:cNvPr id="6" name="Slide Number Placeholder 5"/>
          <p:cNvSpPr>
            <a:spLocks noGrp="1"/>
          </p:cNvSpPr>
          <p:nvPr>
            <p:ph type="sldNum" sz="quarter" idx="12"/>
          </p:nvPr>
        </p:nvSpPr>
        <p:spPr/>
        <p:txBody>
          <a:bodyPr/>
          <a:lstStyle/>
          <a:p>
            <a:fld id="{95022B00-7660-2F4F-996E-9B30EF8E54CF}" type="slidenum">
              <a:rPr lang="en-US" smtClean="0"/>
              <a:t>‹#›</a:t>
            </a:fld>
            <a:endParaRPr lang="en-US"/>
          </a:p>
        </p:txBody>
      </p:sp>
    </p:spTree>
    <p:extLst>
      <p:ext uri="{BB962C8B-B14F-4D97-AF65-F5344CB8AC3E}">
        <p14:creationId xmlns:p14="http://schemas.microsoft.com/office/powerpoint/2010/main" val="3146526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CC5C993-A093-CF45-AE05-83F987B477DD}" type="datetime1">
              <a:rPr lang="en-US" smtClean="0"/>
              <a:t>1/17/20</a:t>
            </a:fld>
            <a:endParaRPr lang="en-US"/>
          </a:p>
        </p:txBody>
      </p:sp>
      <p:sp>
        <p:nvSpPr>
          <p:cNvPr id="5" name="Footer Placeholder 4"/>
          <p:cNvSpPr>
            <a:spLocks noGrp="1"/>
          </p:cNvSpPr>
          <p:nvPr>
            <p:ph type="ftr" sz="quarter" idx="11"/>
          </p:nvPr>
        </p:nvSpPr>
        <p:spPr/>
        <p:txBody>
          <a:bodyPr/>
          <a:lstStyle/>
          <a:p>
            <a:r>
              <a:rPr lang="en-US"/>
              <a:t>A. Damianou</a:t>
            </a:r>
          </a:p>
        </p:txBody>
      </p:sp>
      <p:sp>
        <p:nvSpPr>
          <p:cNvPr id="6" name="Slide Number Placeholder 5"/>
          <p:cNvSpPr>
            <a:spLocks noGrp="1"/>
          </p:cNvSpPr>
          <p:nvPr>
            <p:ph type="sldNum" sz="quarter" idx="12"/>
          </p:nvPr>
        </p:nvSpPr>
        <p:spPr/>
        <p:txBody>
          <a:bodyPr/>
          <a:lstStyle/>
          <a:p>
            <a:fld id="{95022B00-7660-2F4F-996E-9B30EF8E54CF}" type="slidenum">
              <a:rPr lang="en-US" smtClean="0"/>
              <a:t>‹#›</a:t>
            </a:fld>
            <a:endParaRPr lang="en-US"/>
          </a:p>
        </p:txBody>
      </p:sp>
    </p:spTree>
    <p:extLst>
      <p:ext uri="{BB962C8B-B14F-4D97-AF65-F5344CB8AC3E}">
        <p14:creationId xmlns:p14="http://schemas.microsoft.com/office/powerpoint/2010/main" val="1330905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0E5E574-D03E-BB4E-8020-C900C49988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52"/>
            <a:ext cx="12188952" cy="702689"/>
          </a:xfrm>
          <a:prstGeom prst="rect">
            <a:avLst/>
          </a:prstGeom>
        </p:spPr>
      </p:pic>
      <p:sp>
        <p:nvSpPr>
          <p:cNvPr id="2" name="Title 1"/>
          <p:cNvSpPr>
            <a:spLocks noGrp="1"/>
          </p:cNvSpPr>
          <p:nvPr>
            <p:ph type="title"/>
          </p:nvPr>
        </p:nvSpPr>
        <p:spPr>
          <a:xfrm>
            <a:off x="435864" y="32492"/>
            <a:ext cx="10515600" cy="668545"/>
          </a:xfrm>
        </p:spPr>
        <p:txBody>
          <a:bodyPr/>
          <a:lstStyle>
            <a:lvl1pPr>
              <a:defRPr b="0">
                <a:solidFill>
                  <a:schemeClr val="accent5">
                    <a:lumMod val="50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35864" y="1060704"/>
            <a:ext cx="10917936" cy="5010912"/>
          </a:xfrm>
        </p:spPr>
        <p:txBody>
          <a:bodyPr/>
          <a:lstStyle>
            <a:lvl1pPr marL="228600" indent="-228600">
              <a:buFontTx/>
              <a:buBlip>
                <a:blip r:embed="rId3"/>
              </a:buBlip>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BCBEEF-020B-904E-AB75-B2BF6F308A64}" type="datetime1">
              <a:rPr lang="en-US" smtClean="0"/>
              <a:t>1/17/20</a:t>
            </a:fld>
            <a:endParaRPr lang="en-US"/>
          </a:p>
        </p:txBody>
      </p:sp>
      <p:sp>
        <p:nvSpPr>
          <p:cNvPr id="5" name="Footer Placeholder 4"/>
          <p:cNvSpPr>
            <a:spLocks noGrp="1"/>
          </p:cNvSpPr>
          <p:nvPr>
            <p:ph type="ftr" sz="quarter" idx="11"/>
          </p:nvPr>
        </p:nvSpPr>
        <p:spPr/>
        <p:txBody>
          <a:bodyPr/>
          <a:lstStyle/>
          <a:p>
            <a:r>
              <a:rPr lang="en-US"/>
              <a:t>A. Damianou</a:t>
            </a:r>
          </a:p>
        </p:txBody>
      </p:sp>
      <p:sp>
        <p:nvSpPr>
          <p:cNvPr id="6" name="Slide Number Placeholder 5"/>
          <p:cNvSpPr>
            <a:spLocks noGrp="1"/>
          </p:cNvSpPr>
          <p:nvPr>
            <p:ph type="sldNum" sz="quarter" idx="12"/>
          </p:nvPr>
        </p:nvSpPr>
        <p:spPr/>
        <p:txBody>
          <a:bodyPr/>
          <a:lstStyle/>
          <a:p>
            <a:fld id="{95022B00-7660-2F4F-996E-9B30EF8E54CF}" type="slidenum">
              <a:rPr lang="en-US" smtClean="0"/>
              <a:t>‹#›</a:t>
            </a:fld>
            <a:endParaRPr lang="en-US"/>
          </a:p>
        </p:txBody>
      </p:sp>
    </p:spTree>
    <p:extLst>
      <p:ext uri="{BB962C8B-B14F-4D97-AF65-F5344CB8AC3E}">
        <p14:creationId xmlns:p14="http://schemas.microsoft.com/office/powerpoint/2010/main" val="1234184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BA84BD2-9E8E-7649-BBC6-6040EE52A1DD}" type="datetime1">
              <a:rPr lang="en-US" smtClean="0"/>
              <a:t>1/17/20</a:t>
            </a:fld>
            <a:endParaRPr lang="en-US"/>
          </a:p>
        </p:txBody>
      </p:sp>
      <p:sp>
        <p:nvSpPr>
          <p:cNvPr id="5" name="Footer Placeholder 4"/>
          <p:cNvSpPr>
            <a:spLocks noGrp="1"/>
          </p:cNvSpPr>
          <p:nvPr>
            <p:ph type="ftr" sz="quarter" idx="11"/>
          </p:nvPr>
        </p:nvSpPr>
        <p:spPr/>
        <p:txBody>
          <a:bodyPr/>
          <a:lstStyle/>
          <a:p>
            <a:r>
              <a:rPr lang="en-US"/>
              <a:t>A. Damianou</a:t>
            </a:r>
          </a:p>
        </p:txBody>
      </p:sp>
      <p:sp>
        <p:nvSpPr>
          <p:cNvPr id="6" name="Slide Number Placeholder 5"/>
          <p:cNvSpPr>
            <a:spLocks noGrp="1"/>
          </p:cNvSpPr>
          <p:nvPr>
            <p:ph type="sldNum" sz="quarter" idx="12"/>
          </p:nvPr>
        </p:nvSpPr>
        <p:spPr/>
        <p:txBody>
          <a:bodyPr/>
          <a:lstStyle/>
          <a:p>
            <a:fld id="{95022B00-7660-2F4F-996E-9B30EF8E54CF}" type="slidenum">
              <a:rPr lang="en-US" smtClean="0"/>
              <a:t>‹#›</a:t>
            </a:fld>
            <a:endParaRPr lang="en-US"/>
          </a:p>
        </p:txBody>
      </p:sp>
    </p:spTree>
    <p:extLst>
      <p:ext uri="{BB962C8B-B14F-4D97-AF65-F5344CB8AC3E}">
        <p14:creationId xmlns:p14="http://schemas.microsoft.com/office/powerpoint/2010/main" val="82572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9CE65BE-4A9D-1048-A105-1954D9EB9D53}" type="datetime1">
              <a:rPr lang="en-US" smtClean="0"/>
              <a:t>1/17/20</a:t>
            </a:fld>
            <a:endParaRPr lang="en-US"/>
          </a:p>
        </p:txBody>
      </p:sp>
      <p:sp>
        <p:nvSpPr>
          <p:cNvPr id="6" name="Footer Placeholder 5"/>
          <p:cNvSpPr>
            <a:spLocks noGrp="1"/>
          </p:cNvSpPr>
          <p:nvPr>
            <p:ph type="ftr" sz="quarter" idx="11"/>
          </p:nvPr>
        </p:nvSpPr>
        <p:spPr/>
        <p:txBody>
          <a:bodyPr/>
          <a:lstStyle/>
          <a:p>
            <a:r>
              <a:rPr lang="en-US"/>
              <a:t>A. Damianou</a:t>
            </a:r>
          </a:p>
        </p:txBody>
      </p:sp>
      <p:sp>
        <p:nvSpPr>
          <p:cNvPr id="7" name="Slide Number Placeholder 6"/>
          <p:cNvSpPr>
            <a:spLocks noGrp="1"/>
          </p:cNvSpPr>
          <p:nvPr>
            <p:ph type="sldNum" sz="quarter" idx="12"/>
          </p:nvPr>
        </p:nvSpPr>
        <p:spPr/>
        <p:txBody>
          <a:bodyPr/>
          <a:lstStyle/>
          <a:p>
            <a:fld id="{95022B00-7660-2F4F-996E-9B30EF8E54CF}" type="slidenum">
              <a:rPr lang="en-US" smtClean="0"/>
              <a:t>‹#›</a:t>
            </a:fld>
            <a:endParaRPr lang="en-US"/>
          </a:p>
        </p:txBody>
      </p:sp>
      <p:cxnSp>
        <p:nvCxnSpPr>
          <p:cNvPr id="9" name="Straight Connector 8"/>
          <p:cNvCxnSpPr/>
          <p:nvPr/>
        </p:nvCxnSpPr>
        <p:spPr>
          <a:xfrm>
            <a:off x="838200" y="1690688"/>
            <a:ext cx="1051560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490366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1B04494-2E97-DA4F-82AF-5C5B7E1C8872}" type="datetime1">
              <a:rPr lang="en-US" smtClean="0"/>
              <a:t>1/17/20</a:t>
            </a:fld>
            <a:endParaRPr lang="en-US"/>
          </a:p>
        </p:txBody>
      </p:sp>
      <p:sp>
        <p:nvSpPr>
          <p:cNvPr id="8" name="Footer Placeholder 7"/>
          <p:cNvSpPr>
            <a:spLocks noGrp="1"/>
          </p:cNvSpPr>
          <p:nvPr>
            <p:ph type="ftr" sz="quarter" idx="11"/>
          </p:nvPr>
        </p:nvSpPr>
        <p:spPr/>
        <p:txBody>
          <a:bodyPr/>
          <a:lstStyle/>
          <a:p>
            <a:r>
              <a:rPr lang="en-US"/>
              <a:t>A. Damianou</a:t>
            </a:r>
          </a:p>
        </p:txBody>
      </p:sp>
      <p:sp>
        <p:nvSpPr>
          <p:cNvPr id="9" name="Slide Number Placeholder 8"/>
          <p:cNvSpPr>
            <a:spLocks noGrp="1"/>
          </p:cNvSpPr>
          <p:nvPr>
            <p:ph type="sldNum" sz="quarter" idx="12"/>
          </p:nvPr>
        </p:nvSpPr>
        <p:spPr/>
        <p:txBody>
          <a:bodyPr/>
          <a:lstStyle/>
          <a:p>
            <a:fld id="{95022B00-7660-2F4F-996E-9B30EF8E54CF}" type="slidenum">
              <a:rPr lang="en-US" smtClean="0"/>
              <a:t>‹#›</a:t>
            </a:fld>
            <a:endParaRPr lang="en-US"/>
          </a:p>
        </p:txBody>
      </p:sp>
    </p:spTree>
    <p:extLst>
      <p:ext uri="{BB962C8B-B14F-4D97-AF65-F5344CB8AC3E}">
        <p14:creationId xmlns:p14="http://schemas.microsoft.com/office/powerpoint/2010/main" val="998146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D31092B-51BF-A84B-89BE-BBBC1D74E2F0}" type="datetime1">
              <a:rPr lang="en-US" smtClean="0"/>
              <a:t>1/17/20</a:t>
            </a:fld>
            <a:endParaRPr lang="en-US"/>
          </a:p>
        </p:txBody>
      </p:sp>
      <p:sp>
        <p:nvSpPr>
          <p:cNvPr id="4" name="Footer Placeholder 3"/>
          <p:cNvSpPr>
            <a:spLocks noGrp="1"/>
          </p:cNvSpPr>
          <p:nvPr>
            <p:ph type="ftr" sz="quarter" idx="11"/>
          </p:nvPr>
        </p:nvSpPr>
        <p:spPr/>
        <p:txBody>
          <a:bodyPr/>
          <a:lstStyle/>
          <a:p>
            <a:r>
              <a:rPr lang="en-US"/>
              <a:t>A. Damianou</a:t>
            </a:r>
          </a:p>
        </p:txBody>
      </p:sp>
      <p:sp>
        <p:nvSpPr>
          <p:cNvPr id="5" name="Slide Number Placeholder 4"/>
          <p:cNvSpPr>
            <a:spLocks noGrp="1"/>
          </p:cNvSpPr>
          <p:nvPr>
            <p:ph type="sldNum" sz="quarter" idx="12"/>
          </p:nvPr>
        </p:nvSpPr>
        <p:spPr/>
        <p:txBody>
          <a:bodyPr/>
          <a:lstStyle/>
          <a:p>
            <a:fld id="{95022B00-7660-2F4F-996E-9B30EF8E54CF}" type="slidenum">
              <a:rPr lang="en-US" smtClean="0"/>
              <a:t>‹#›</a:t>
            </a:fld>
            <a:endParaRPr lang="en-US"/>
          </a:p>
        </p:txBody>
      </p:sp>
    </p:spTree>
    <p:extLst>
      <p:ext uri="{BB962C8B-B14F-4D97-AF65-F5344CB8AC3E}">
        <p14:creationId xmlns:p14="http://schemas.microsoft.com/office/powerpoint/2010/main" val="643761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9D2048-F529-0C49-964B-5A68CFE754DC}" type="datetime1">
              <a:rPr lang="en-US" smtClean="0"/>
              <a:t>1/17/20</a:t>
            </a:fld>
            <a:endParaRPr lang="en-US"/>
          </a:p>
        </p:txBody>
      </p:sp>
      <p:sp>
        <p:nvSpPr>
          <p:cNvPr id="3" name="Footer Placeholder 2"/>
          <p:cNvSpPr>
            <a:spLocks noGrp="1"/>
          </p:cNvSpPr>
          <p:nvPr>
            <p:ph type="ftr" sz="quarter" idx="11"/>
          </p:nvPr>
        </p:nvSpPr>
        <p:spPr/>
        <p:txBody>
          <a:bodyPr/>
          <a:lstStyle/>
          <a:p>
            <a:r>
              <a:rPr lang="en-US"/>
              <a:t>A. Damianou</a:t>
            </a:r>
          </a:p>
        </p:txBody>
      </p:sp>
      <p:sp>
        <p:nvSpPr>
          <p:cNvPr id="4" name="Slide Number Placeholder 3"/>
          <p:cNvSpPr>
            <a:spLocks noGrp="1"/>
          </p:cNvSpPr>
          <p:nvPr>
            <p:ph type="sldNum" sz="quarter" idx="12"/>
          </p:nvPr>
        </p:nvSpPr>
        <p:spPr/>
        <p:txBody>
          <a:bodyPr/>
          <a:lstStyle/>
          <a:p>
            <a:fld id="{95022B00-7660-2F4F-996E-9B30EF8E54CF}" type="slidenum">
              <a:rPr lang="en-US" smtClean="0"/>
              <a:t>‹#›</a:t>
            </a:fld>
            <a:endParaRPr lang="en-US"/>
          </a:p>
        </p:txBody>
      </p:sp>
    </p:spTree>
    <p:extLst>
      <p:ext uri="{BB962C8B-B14F-4D97-AF65-F5344CB8AC3E}">
        <p14:creationId xmlns:p14="http://schemas.microsoft.com/office/powerpoint/2010/main" val="23381509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21C7875-7F58-F641-B31C-1235114F65C7}" type="datetime1">
              <a:rPr lang="en-US" smtClean="0"/>
              <a:t>1/17/20</a:t>
            </a:fld>
            <a:endParaRPr lang="en-US"/>
          </a:p>
        </p:txBody>
      </p:sp>
      <p:sp>
        <p:nvSpPr>
          <p:cNvPr id="6" name="Footer Placeholder 5"/>
          <p:cNvSpPr>
            <a:spLocks noGrp="1"/>
          </p:cNvSpPr>
          <p:nvPr>
            <p:ph type="ftr" sz="quarter" idx="11"/>
          </p:nvPr>
        </p:nvSpPr>
        <p:spPr/>
        <p:txBody>
          <a:bodyPr/>
          <a:lstStyle/>
          <a:p>
            <a:r>
              <a:rPr lang="en-US"/>
              <a:t>A. Damianou</a:t>
            </a:r>
          </a:p>
        </p:txBody>
      </p:sp>
      <p:sp>
        <p:nvSpPr>
          <p:cNvPr id="7" name="Slide Number Placeholder 6"/>
          <p:cNvSpPr>
            <a:spLocks noGrp="1"/>
          </p:cNvSpPr>
          <p:nvPr>
            <p:ph type="sldNum" sz="quarter" idx="12"/>
          </p:nvPr>
        </p:nvSpPr>
        <p:spPr/>
        <p:txBody>
          <a:bodyPr/>
          <a:lstStyle/>
          <a:p>
            <a:fld id="{95022B00-7660-2F4F-996E-9B30EF8E54CF}" type="slidenum">
              <a:rPr lang="en-US" smtClean="0"/>
              <a:t>‹#›</a:t>
            </a:fld>
            <a:endParaRPr lang="en-US"/>
          </a:p>
        </p:txBody>
      </p:sp>
    </p:spTree>
    <p:extLst>
      <p:ext uri="{BB962C8B-B14F-4D97-AF65-F5344CB8AC3E}">
        <p14:creationId xmlns:p14="http://schemas.microsoft.com/office/powerpoint/2010/main" val="1600944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F2D6CCF-0621-414D-821A-DBFDB6D736CB}" type="datetime1">
              <a:rPr lang="en-US" smtClean="0"/>
              <a:t>1/17/20</a:t>
            </a:fld>
            <a:endParaRPr lang="en-US"/>
          </a:p>
        </p:txBody>
      </p:sp>
      <p:sp>
        <p:nvSpPr>
          <p:cNvPr id="6" name="Footer Placeholder 5"/>
          <p:cNvSpPr>
            <a:spLocks noGrp="1"/>
          </p:cNvSpPr>
          <p:nvPr>
            <p:ph type="ftr" sz="quarter" idx="11"/>
          </p:nvPr>
        </p:nvSpPr>
        <p:spPr/>
        <p:txBody>
          <a:bodyPr/>
          <a:lstStyle/>
          <a:p>
            <a:r>
              <a:rPr lang="en-US"/>
              <a:t>A. Damianou</a:t>
            </a:r>
          </a:p>
        </p:txBody>
      </p:sp>
      <p:sp>
        <p:nvSpPr>
          <p:cNvPr id="7" name="Slide Number Placeholder 6"/>
          <p:cNvSpPr>
            <a:spLocks noGrp="1"/>
          </p:cNvSpPr>
          <p:nvPr>
            <p:ph type="sldNum" sz="quarter" idx="12"/>
          </p:nvPr>
        </p:nvSpPr>
        <p:spPr/>
        <p:txBody>
          <a:bodyPr/>
          <a:lstStyle/>
          <a:p>
            <a:fld id="{95022B00-7660-2F4F-996E-9B30EF8E54CF}" type="slidenum">
              <a:rPr lang="en-US" smtClean="0"/>
              <a:t>‹#›</a:t>
            </a:fld>
            <a:endParaRPr lang="en-US"/>
          </a:p>
        </p:txBody>
      </p:sp>
    </p:spTree>
    <p:extLst>
      <p:ext uri="{BB962C8B-B14F-4D97-AF65-F5344CB8AC3E}">
        <p14:creationId xmlns:p14="http://schemas.microsoft.com/office/powerpoint/2010/main" val="4080177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12691D-99C4-2040-A81B-B28B09B0203F}" type="datetime1">
              <a:rPr lang="en-US" smtClean="0"/>
              <a:t>1/17/20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 Damianou</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022B00-7660-2F4F-996E-9B30EF8E54CF}" type="slidenum">
              <a:rPr lang="en-US" smtClean="0"/>
              <a:t>‹#›</a:t>
            </a:fld>
            <a:endParaRPr lang="en-US"/>
          </a:p>
        </p:txBody>
      </p:sp>
    </p:spTree>
    <p:extLst>
      <p:ext uri="{BB962C8B-B14F-4D97-AF65-F5344CB8AC3E}">
        <p14:creationId xmlns:p14="http://schemas.microsoft.com/office/powerpoint/2010/main" val="14288351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1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emf"/><Relationship Id="rId5" Type="http://schemas.openxmlformats.org/officeDocument/2006/relationships/image" Target="../media/image12.emf"/><Relationship Id="rId4" Type="http://schemas.openxmlformats.org/officeDocument/2006/relationships/image" Target="../media/image11.emf"/></Relationships>
</file>

<file path=ppt/slides/_rels/slide1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adamian.github.io/talks/Damianou_deep_learning_rss_2018.pdf"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s>
</file>

<file path=ppt/slides/_rels/slide28.xml.rels><?xml version="1.0" encoding="UTF-8" standalone="yes"?>
<Relationships xmlns="http://schemas.openxmlformats.org/package/2006/relationships"><Relationship Id="rId3" Type="http://schemas.openxmlformats.org/officeDocument/2006/relationships/image" Target="../media/image21.tiff"/><Relationship Id="rId7" Type="http://schemas.openxmlformats.org/officeDocument/2006/relationships/image" Target="../media/image25.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s>
</file>

<file path=ppt/slides/_rels/slide2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adamian.github.io/talks/Damianou_GP_tutorial.html" TargetMode="Externa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hyperlink" Target="https://arxiv.org/pdf/1906.11537.pdf"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8.emf"/></Relationships>
</file>

<file path=ppt/slides/_rels/slide46.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hyperlink" Target="http://www.jmlr.org/papers/volume10/foster09a/foster09a.pdf" TargetMode="Externa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image" Target="../media/image45.png"/><Relationship Id="rId7" Type="http://schemas.openxmlformats.org/officeDocument/2006/relationships/image" Target="../media/image48.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7.emf"/><Relationship Id="rId5" Type="http://schemas.openxmlformats.org/officeDocument/2006/relationships/image" Target="../media/image2.png"/><Relationship Id="rId4" Type="http://schemas.openxmlformats.org/officeDocument/2006/relationships/image" Target="../media/image46.emf"/></Relationships>
</file>

<file path=ppt/slides/_rels/slide57.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image" Target="../media/image45.png"/><Relationship Id="rId7" Type="http://schemas.openxmlformats.org/officeDocument/2006/relationships/image" Target="../media/image48.e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7.emf"/><Relationship Id="rId5" Type="http://schemas.openxmlformats.org/officeDocument/2006/relationships/image" Target="../media/image2.png"/><Relationship Id="rId4" Type="http://schemas.openxmlformats.org/officeDocument/2006/relationships/image" Target="../media/image46.emf"/></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9.emf"/></Relationships>
</file>

<file path=ppt/slides/_rels/slide67.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3.emf"/></Relationships>
</file>

<file path=ppt/slides/_rels/slide73.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3.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787894-E169-6A4D-A488-D0098C3D9A2A}"/>
              </a:ext>
            </a:extLst>
          </p:cNvPr>
          <p:cNvSpPr>
            <a:spLocks noGrp="1"/>
          </p:cNvSpPr>
          <p:nvPr>
            <p:ph type="dt" sz="half" idx="10"/>
          </p:nvPr>
        </p:nvSpPr>
        <p:spPr/>
        <p:txBody>
          <a:bodyPr/>
          <a:lstStyle/>
          <a:p>
            <a:fld id="{BD9D2048-F529-0C49-964B-5A68CFE754DC}" type="datetime1">
              <a:rPr lang="en-US" smtClean="0"/>
              <a:t>1/17/20</a:t>
            </a:fld>
            <a:endParaRPr lang="en-US"/>
          </a:p>
        </p:txBody>
      </p:sp>
      <p:sp>
        <p:nvSpPr>
          <p:cNvPr id="3" name="Footer Placeholder 2">
            <a:extLst>
              <a:ext uri="{FF2B5EF4-FFF2-40B4-BE49-F238E27FC236}">
                <a16:creationId xmlns:a16="http://schemas.microsoft.com/office/drawing/2014/main" id="{5A61AD55-A312-9F4E-805A-C2DB5874547E}"/>
              </a:ext>
            </a:extLst>
          </p:cNvPr>
          <p:cNvSpPr>
            <a:spLocks noGrp="1"/>
          </p:cNvSpPr>
          <p:nvPr>
            <p:ph type="ftr" sz="quarter" idx="11"/>
          </p:nvPr>
        </p:nvSpPr>
        <p:spPr/>
        <p:txBody>
          <a:bodyPr/>
          <a:lstStyle/>
          <a:p>
            <a:r>
              <a:rPr lang="en-US"/>
              <a:t>A. Damianou</a:t>
            </a:r>
          </a:p>
        </p:txBody>
      </p:sp>
      <p:sp>
        <p:nvSpPr>
          <p:cNvPr id="4" name="Slide Number Placeholder 3">
            <a:extLst>
              <a:ext uri="{FF2B5EF4-FFF2-40B4-BE49-F238E27FC236}">
                <a16:creationId xmlns:a16="http://schemas.microsoft.com/office/drawing/2014/main" id="{6651E152-18FF-7042-A661-B9AF0E01038D}"/>
              </a:ext>
            </a:extLst>
          </p:cNvPr>
          <p:cNvSpPr>
            <a:spLocks noGrp="1"/>
          </p:cNvSpPr>
          <p:nvPr>
            <p:ph type="sldNum" sz="quarter" idx="12"/>
          </p:nvPr>
        </p:nvSpPr>
        <p:spPr/>
        <p:txBody>
          <a:bodyPr/>
          <a:lstStyle/>
          <a:p>
            <a:fld id="{95022B00-7660-2F4F-996E-9B30EF8E54CF}" type="slidenum">
              <a:rPr lang="en-US" smtClean="0"/>
              <a:t>1</a:t>
            </a:fld>
            <a:endParaRPr lang="en-US"/>
          </a:p>
        </p:txBody>
      </p:sp>
      <p:cxnSp>
        <p:nvCxnSpPr>
          <p:cNvPr id="6" name="Straight Connector 5">
            <a:extLst>
              <a:ext uri="{FF2B5EF4-FFF2-40B4-BE49-F238E27FC236}">
                <a16:creationId xmlns:a16="http://schemas.microsoft.com/office/drawing/2014/main" id="{26E251F0-A6A9-FE41-934F-579F6C497E72}"/>
              </a:ext>
            </a:extLst>
          </p:cNvPr>
          <p:cNvCxnSpPr/>
          <p:nvPr/>
        </p:nvCxnSpPr>
        <p:spPr>
          <a:xfrm>
            <a:off x="1143000" y="428629"/>
            <a:ext cx="0" cy="5757862"/>
          </a:xfrm>
          <a:prstGeom prst="line">
            <a:avLst/>
          </a:prstGeom>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86D1914-EF4F-1C43-9653-5CD427C45941}"/>
              </a:ext>
            </a:extLst>
          </p:cNvPr>
          <p:cNvSpPr/>
          <p:nvPr/>
        </p:nvSpPr>
        <p:spPr>
          <a:xfrm>
            <a:off x="1057275" y="842971"/>
            <a:ext cx="185738"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A780A73-A639-5944-856A-7DB25C2F006A}"/>
              </a:ext>
            </a:extLst>
          </p:cNvPr>
          <p:cNvSpPr/>
          <p:nvPr/>
        </p:nvSpPr>
        <p:spPr>
          <a:xfrm>
            <a:off x="1050131" y="1724027"/>
            <a:ext cx="185738"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FEFD5B8-A1C9-E440-A39D-7842E7ACBE31}"/>
              </a:ext>
            </a:extLst>
          </p:cNvPr>
          <p:cNvSpPr/>
          <p:nvPr/>
        </p:nvSpPr>
        <p:spPr>
          <a:xfrm>
            <a:off x="1050131" y="2651922"/>
            <a:ext cx="185738"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7B78E19-0D98-D649-9205-F1BE6E05A556}"/>
              </a:ext>
            </a:extLst>
          </p:cNvPr>
          <p:cNvSpPr/>
          <p:nvPr/>
        </p:nvSpPr>
        <p:spPr>
          <a:xfrm>
            <a:off x="1050131" y="3658398"/>
            <a:ext cx="185738"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BF82DD7-B5E0-2A40-902B-BD64E1C883D6}"/>
              </a:ext>
            </a:extLst>
          </p:cNvPr>
          <p:cNvSpPr/>
          <p:nvPr/>
        </p:nvSpPr>
        <p:spPr>
          <a:xfrm>
            <a:off x="1050131" y="4618443"/>
            <a:ext cx="185738"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6F6893F-42BA-7140-936C-504979FB4941}"/>
              </a:ext>
            </a:extLst>
          </p:cNvPr>
          <p:cNvSpPr/>
          <p:nvPr/>
        </p:nvSpPr>
        <p:spPr>
          <a:xfrm>
            <a:off x="1057275" y="5649926"/>
            <a:ext cx="185738"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F256997-E50E-324F-9569-1F431A370262}"/>
              </a:ext>
            </a:extLst>
          </p:cNvPr>
          <p:cNvSpPr txBox="1"/>
          <p:nvPr/>
        </p:nvSpPr>
        <p:spPr>
          <a:xfrm>
            <a:off x="1398271" y="685804"/>
            <a:ext cx="2195922" cy="646331"/>
          </a:xfrm>
          <a:prstGeom prst="rect">
            <a:avLst/>
          </a:prstGeom>
          <a:noFill/>
        </p:spPr>
        <p:txBody>
          <a:bodyPr wrap="none" rtlCol="0">
            <a:spAutoFit/>
          </a:bodyPr>
          <a:lstStyle/>
          <a:p>
            <a:pPr algn="ctr"/>
            <a:r>
              <a:rPr lang="en-US" b="1" dirty="0"/>
              <a:t>BSc Informatics &amp; </a:t>
            </a:r>
          </a:p>
          <a:p>
            <a:pPr algn="ctr"/>
            <a:r>
              <a:rPr lang="en-US" b="1" dirty="0"/>
              <a:t>Telecommunications </a:t>
            </a:r>
          </a:p>
        </p:txBody>
      </p:sp>
    </p:spTree>
    <p:extLst>
      <p:ext uri="{BB962C8B-B14F-4D97-AF65-F5344CB8AC3E}">
        <p14:creationId xmlns:p14="http://schemas.microsoft.com/office/powerpoint/2010/main" val="1964562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1EFA9-9C48-C143-B237-9FD7DA4759F1}"/>
              </a:ext>
            </a:extLst>
          </p:cNvPr>
          <p:cNvSpPr>
            <a:spLocks noGrp="1"/>
          </p:cNvSpPr>
          <p:nvPr>
            <p:ph type="title"/>
          </p:nvPr>
        </p:nvSpPr>
        <p:spPr/>
        <p:txBody>
          <a:bodyPr>
            <a:normAutofit fontScale="90000"/>
          </a:bodyPr>
          <a:lstStyle/>
          <a:p>
            <a:r>
              <a:rPr lang="en-US" dirty="0"/>
              <a:t>Data Science Africa</a:t>
            </a:r>
          </a:p>
        </p:txBody>
      </p:sp>
      <p:sp>
        <p:nvSpPr>
          <p:cNvPr id="4" name="Date Placeholder 3">
            <a:extLst>
              <a:ext uri="{FF2B5EF4-FFF2-40B4-BE49-F238E27FC236}">
                <a16:creationId xmlns:a16="http://schemas.microsoft.com/office/drawing/2014/main" id="{8BA00DA6-F5B7-8344-BB20-B69D4EA6E951}"/>
              </a:ext>
            </a:extLst>
          </p:cNvPr>
          <p:cNvSpPr>
            <a:spLocks noGrp="1"/>
          </p:cNvSpPr>
          <p:nvPr>
            <p:ph type="dt" sz="half" idx="10"/>
          </p:nvPr>
        </p:nvSpPr>
        <p:spPr/>
        <p:txBody>
          <a:bodyPr/>
          <a:lstStyle/>
          <a:p>
            <a:fld id="{CDBCBEEF-020B-904E-AB75-B2BF6F308A64}" type="datetime1">
              <a:rPr lang="en-US" smtClean="0"/>
              <a:t>1/17/20</a:t>
            </a:fld>
            <a:endParaRPr lang="en-US"/>
          </a:p>
        </p:txBody>
      </p:sp>
      <p:sp>
        <p:nvSpPr>
          <p:cNvPr id="5" name="Footer Placeholder 4">
            <a:extLst>
              <a:ext uri="{FF2B5EF4-FFF2-40B4-BE49-F238E27FC236}">
                <a16:creationId xmlns:a16="http://schemas.microsoft.com/office/drawing/2014/main" id="{3EC8EAE4-A2EB-0343-9C68-91CB5353350E}"/>
              </a:ext>
            </a:extLst>
          </p:cNvPr>
          <p:cNvSpPr>
            <a:spLocks noGrp="1"/>
          </p:cNvSpPr>
          <p:nvPr>
            <p:ph type="ftr" sz="quarter" idx="11"/>
          </p:nvPr>
        </p:nvSpPr>
        <p:spPr/>
        <p:txBody>
          <a:bodyPr/>
          <a:lstStyle/>
          <a:p>
            <a:r>
              <a:rPr lang="en-US"/>
              <a:t>A. Damianou</a:t>
            </a:r>
          </a:p>
        </p:txBody>
      </p:sp>
      <p:sp>
        <p:nvSpPr>
          <p:cNvPr id="6" name="Slide Number Placeholder 5">
            <a:extLst>
              <a:ext uri="{FF2B5EF4-FFF2-40B4-BE49-F238E27FC236}">
                <a16:creationId xmlns:a16="http://schemas.microsoft.com/office/drawing/2014/main" id="{24B0DBE4-58DA-1F4E-A07C-FBE85EF917F3}"/>
              </a:ext>
            </a:extLst>
          </p:cNvPr>
          <p:cNvSpPr>
            <a:spLocks noGrp="1"/>
          </p:cNvSpPr>
          <p:nvPr>
            <p:ph type="sldNum" sz="quarter" idx="12"/>
          </p:nvPr>
        </p:nvSpPr>
        <p:spPr/>
        <p:txBody>
          <a:bodyPr/>
          <a:lstStyle/>
          <a:p>
            <a:fld id="{95022B00-7660-2F4F-996E-9B30EF8E54CF}" type="slidenum">
              <a:rPr lang="en-US" smtClean="0"/>
              <a:t>10</a:t>
            </a:fld>
            <a:endParaRPr lang="en-US"/>
          </a:p>
        </p:txBody>
      </p:sp>
      <p:pic>
        <p:nvPicPr>
          <p:cNvPr id="8" name="Picture 7">
            <a:extLst>
              <a:ext uri="{FF2B5EF4-FFF2-40B4-BE49-F238E27FC236}">
                <a16:creationId xmlns:a16="http://schemas.microsoft.com/office/drawing/2014/main" id="{2A5E3800-5ABC-1C45-BA7C-4AA3B7B47CAB}"/>
              </a:ext>
            </a:extLst>
          </p:cNvPr>
          <p:cNvPicPr>
            <a:picLocks noChangeAspect="1"/>
          </p:cNvPicPr>
          <p:nvPr/>
        </p:nvPicPr>
        <p:blipFill rotWithShape="1">
          <a:blip r:embed="rId2"/>
          <a:srcRect l="7773" t="22052" r="50343" b="17224"/>
          <a:stretch/>
        </p:blipFill>
        <p:spPr>
          <a:xfrm>
            <a:off x="684268" y="1547407"/>
            <a:ext cx="3014990" cy="2458791"/>
          </a:xfrm>
          <a:prstGeom prst="rect">
            <a:avLst/>
          </a:prstGeom>
        </p:spPr>
      </p:pic>
      <p:pic>
        <p:nvPicPr>
          <p:cNvPr id="10" name="Picture 9">
            <a:extLst>
              <a:ext uri="{FF2B5EF4-FFF2-40B4-BE49-F238E27FC236}">
                <a16:creationId xmlns:a16="http://schemas.microsoft.com/office/drawing/2014/main" id="{02D3C590-6669-3C47-83CA-41C712236575}"/>
              </a:ext>
            </a:extLst>
          </p:cNvPr>
          <p:cNvPicPr>
            <a:picLocks noChangeAspect="1"/>
          </p:cNvPicPr>
          <p:nvPr/>
        </p:nvPicPr>
        <p:blipFill rotWithShape="1">
          <a:blip r:embed="rId3"/>
          <a:srcRect l="32908" t="3131" r="13712" b="19786"/>
          <a:stretch/>
        </p:blipFill>
        <p:spPr>
          <a:xfrm>
            <a:off x="4834989" y="1547407"/>
            <a:ext cx="3026994" cy="2458791"/>
          </a:xfrm>
          <a:prstGeom prst="rect">
            <a:avLst/>
          </a:prstGeom>
        </p:spPr>
      </p:pic>
      <p:pic>
        <p:nvPicPr>
          <p:cNvPr id="12" name="Picture 11">
            <a:extLst>
              <a:ext uri="{FF2B5EF4-FFF2-40B4-BE49-F238E27FC236}">
                <a16:creationId xmlns:a16="http://schemas.microsoft.com/office/drawing/2014/main" id="{ECCBD880-6858-384C-BF14-946EE233C9D8}"/>
              </a:ext>
            </a:extLst>
          </p:cNvPr>
          <p:cNvPicPr>
            <a:picLocks noChangeAspect="1"/>
          </p:cNvPicPr>
          <p:nvPr/>
        </p:nvPicPr>
        <p:blipFill rotWithShape="1">
          <a:blip r:embed="rId4"/>
          <a:srcRect t="15169" b="24889"/>
          <a:stretch/>
        </p:blipFill>
        <p:spPr>
          <a:xfrm>
            <a:off x="8901113" y="1547407"/>
            <a:ext cx="2581275" cy="2458791"/>
          </a:xfrm>
          <a:prstGeom prst="rect">
            <a:avLst/>
          </a:prstGeom>
        </p:spPr>
      </p:pic>
      <p:sp>
        <p:nvSpPr>
          <p:cNvPr id="7" name="TextBox 6">
            <a:extLst>
              <a:ext uri="{FF2B5EF4-FFF2-40B4-BE49-F238E27FC236}">
                <a16:creationId xmlns:a16="http://schemas.microsoft.com/office/drawing/2014/main" id="{A46466D0-D8EF-064B-89C2-FD8673C54EB2}"/>
              </a:ext>
            </a:extLst>
          </p:cNvPr>
          <p:cNvSpPr txBox="1"/>
          <p:nvPr/>
        </p:nvSpPr>
        <p:spPr>
          <a:xfrm>
            <a:off x="5333612" y="4243388"/>
            <a:ext cx="1601721" cy="461665"/>
          </a:xfrm>
          <a:prstGeom prst="rect">
            <a:avLst/>
          </a:prstGeom>
          <a:noFill/>
        </p:spPr>
        <p:txBody>
          <a:bodyPr wrap="none" rtlCol="0">
            <a:spAutoFit/>
          </a:bodyPr>
          <a:lstStyle/>
          <a:p>
            <a:r>
              <a:rPr lang="en-US" sz="2400" dirty="0"/>
              <a:t>ARM </a:t>
            </a:r>
            <a:r>
              <a:rPr lang="en-US" sz="2400" dirty="0" err="1"/>
              <a:t>Mbed</a:t>
            </a:r>
            <a:endParaRPr lang="en-US" sz="2400" dirty="0"/>
          </a:p>
        </p:txBody>
      </p:sp>
      <p:sp>
        <p:nvSpPr>
          <p:cNvPr id="11" name="TextBox 10">
            <a:extLst>
              <a:ext uri="{FF2B5EF4-FFF2-40B4-BE49-F238E27FC236}">
                <a16:creationId xmlns:a16="http://schemas.microsoft.com/office/drawing/2014/main" id="{0FAC014A-3737-B34F-8C14-A8B6FAE5C352}"/>
              </a:ext>
            </a:extLst>
          </p:cNvPr>
          <p:cNvSpPr txBox="1"/>
          <p:nvPr/>
        </p:nvSpPr>
        <p:spPr>
          <a:xfrm>
            <a:off x="8996363" y="4243387"/>
            <a:ext cx="2327753" cy="461665"/>
          </a:xfrm>
          <a:prstGeom prst="rect">
            <a:avLst/>
          </a:prstGeom>
          <a:noFill/>
        </p:spPr>
        <p:txBody>
          <a:bodyPr wrap="none" rtlCol="0">
            <a:spAutoFit/>
          </a:bodyPr>
          <a:lstStyle/>
          <a:p>
            <a:r>
              <a:rPr lang="en-US" sz="2400" dirty="0"/>
              <a:t>Gaussian process</a:t>
            </a:r>
          </a:p>
        </p:txBody>
      </p:sp>
    </p:spTree>
    <p:extLst>
      <p:ext uri="{BB962C8B-B14F-4D97-AF65-F5344CB8AC3E}">
        <p14:creationId xmlns:p14="http://schemas.microsoft.com/office/powerpoint/2010/main" val="726760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ABBE0-26DC-F542-9A35-23735A3E14A7}"/>
              </a:ext>
            </a:extLst>
          </p:cNvPr>
          <p:cNvSpPr>
            <a:spLocks noGrp="1"/>
          </p:cNvSpPr>
          <p:nvPr>
            <p:ph type="title"/>
          </p:nvPr>
        </p:nvSpPr>
        <p:spPr/>
        <p:txBody>
          <a:bodyPr>
            <a:normAutofit fontScale="90000"/>
          </a:bodyPr>
          <a:lstStyle/>
          <a:p>
            <a:r>
              <a:rPr lang="en-US" dirty="0"/>
              <a:t>Topics covered</a:t>
            </a:r>
          </a:p>
        </p:txBody>
      </p:sp>
      <p:sp>
        <p:nvSpPr>
          <p:cNvPr id="3" name="Content Placeholder 2">
            <a:extLst>
              <a:ext uri="{FF2B5EF4-FFF2-40B4-BE49-F238E27FC236}">
                <a16:creationId xmlns:a16="http://schemas.microsoft.com/office/drawing/2014/main" id="{BB86DE4A-A2A5-A140-B3EE-FE847D84697A}"/>
              </a:ext>
            </a:extLst>
          </p:cNvPr>
          <p:cNvSpPr>
            <a:spLocks noGrp="1"/>
          </p:cNvSpPr>
          <p:nvPr>
            <p:ph idx="1"/>
          </p:nvPr>
        </p:nvSpPr>
        <p:spPr>
          <a:xfrm>
            <a:off x="435864" y="557214"/>
            <a:ext cx="10917936" cy="5357812"/>
          </a:xfrm>
        </p:spPr>
        <p:txBody>
          <a:bodyPr>
            <a:normAutofit/>
          </a:bodyPr>
          <a:lstStyle/>
          <a:p>
            <a:pPr marL="0" indent="0">
              <a:buNone/>
            </a:pPr>
            <a:endParaRPr lang="en-US" dirty="0"/>
          </a:p>
          <a:p>
            <a:r>
              <a:rPr lang="en-US" dirty="0"/>
              <a:t> Why we want to model uncertainty, and how.</a:t>
            </a:r>
          </a:p>
          <a:p>
            <a:pPr lvl="1"/>
            <a:r>
              <a:rPr lang="en-US" dirty="0"/>
              <a:t>Bayesian neural networks</a:t>
            </a:r>
          </a:p>
          <a:p>
            <a:pPr lvl="1"/>
            <a:r>
              <a:rPr lang="en-US" dirty="0"/>
              <a:t>(Deep) Gaussian processes</a:t>
            </a:r>
          </a:p>
          <a:p>
            <a:pPr lvl="1"/>
            <a:endParaRPr lang="en-US" dirty="0"/>
          </a:p>
          <a:p>
            <a:r>
              <a:rPr lang="en-US" dirty="0"/>
              <a:t> Challenges / computational considerations</a:t>
            </a:r>
          </a:p>
          <a:p>
            <a:pPr marL="457200" lvl="1" indent="0">
              <a:buNone/>
            </a:pPr>
            <a:endParaRPr lang="en-US" dirty="0"/>
          </a:p>
          <a:p>
            <a:r>
              <a:rPr lang="en-US" dirty="0"/>
              <a:t> Efficient implementation &amp; the (potential) role of hardware</a:t>
            </a:r>
          </a:p>
          <a:p>
            <a:pPr marL="0" indent="0">
              <a:buNone/>
            </a:pPr>
            <a:endParaRPr lang="en-US" dirty="0"/>
          </a:p>
          <a:p>
            <a:r>
              <a:rPr lang="en-US" dirty="0"/>
              <a:t> The best (?) of neural network and Gaussian process world</a:t>
            </a:r>
          </a:p>
        </p:txBody>
      </p:sp>
      <p:sp>
        <p:nvSpPr>
          <p:cNvPr id="4" name="Date Placeholder 3">
            <a:extLst>
              <a:ext uri="{FF2B5EF4-FFF2-40B4-BE49-F238E27FC236}">
                <a16:creationId xmlns:a16="http://schemas.microsoft.com/office/drawing/2014/main" id="{02C133E5-D5CA-674F-AB57-ECC3557CB9B1}"/>
              </a:ext>
            </a:extLst>
          </p:cNvPr>
          <p:cNvSpPr>
            <a:spLocks noGrp="1"/>
          </p:cNvSpPr>
          <p:nvPr>
            <p:ph type="dt" sz="half" idx="10"/>
          </p:nvPr>
        </p:nvSpPr>
        <p:spPr/>
        <p:txBody>
          <a:bodyPr/>
          <a:lstStyle/>
          <a:p>
            <a:fld id="{CDBCBEEF-020B-904E-AB75-B2BF6F308A64}" type="datetime1">
              <a:rPr lang="en-US" smtClean="0"/>
              <a:t>1/17/20</a:t>
            </a:fld>
            <a:endParaRPr lang="en-US"/>
          </a:p>
        </p:txBody>
      </p:sp>
      <p:sp>
        <p:nvSpPr>
          <p:cNvPr id="5" name="Footer Placeholder 4">
            <a:extLst>
              <a:ext uri="{FF2B5EF4-FFF2-40B4-BE49-F238E27FC236}">
                <a16:creationId xmlns:a16="http://schemas.microsoft.com/office/drawing/2014/main" id="{3A0CD7B0-179A-4842-A85F-A44351AEFEFC}"/>
              </a:ext>
            </a:extLst>
          </p:cNvPr>
          <p:cNvSpPr>
            <a:spLocks noGrp="1"/>
          </p:cNvSpPr>
          <p:nvPr>
            <p:ph type="ftr" sz="quarter" idx="11"/>
          </p:nvPr>
        </p:nvSpPr>
        <p:spPr/>
        <p:txBody>
          <a:bodyPr/>
          <a:lstStyle/>
          <a:p>
            <a:r>
              <a:rPr lang="en-US"/>
              <a:t>A. Damianou</a:t>
            </a:r>
          </a:p>
        </p:txBody>
      </p:sp>
      <p:sp>
        <p:nvSpPr>
          <p:cNvPr id="6" name="Slide Number Placeholder 5">
            <a:extLst>
              <a:ext uri="{FF2B5EF4-FFF2-40B4-BE49-F238E27FC236}">
                <a16:creationId xmlns:a16="http://schemas.microsoft.com/office/drawing/2014/main" id="{798E7D12-9589-A044-9B4A-21E15C1508A8}"/>
              </a:ext>
            </a:extLst>
          </p:cNvPr>
          <p:cNvSpPr>
            <a:spLocks noGrp="1"/>
          </p:cNvSpPr>
          <p:nvPr>
            <p:ph type="sldNum" sz="quarter" idx="12"/>
          </p:nvPr>
        </p:nvSpPr>
        <p:spPr/>
        <p:txBody>
          <a:bodyPr/>
          <a:lstStyle/>
          <a:p>
            <a:fld id="{95022B00-7660-2F4F-996E-9B30EF8E54CF}" type="slidenum">
              <a:rPr lang="en-US" smtClean="0"/>
              <a:t>11</a:t>
            </a:fld>
            <a:endParaRPr lang="en-US"/>
          </a:p>
        </p:txBody>
      </p:sp>
    </p:spTree>
    <p:extLst>
      <p:ext uri="{BB962C8B-B14F-4D97-AF65-F5344CB8AC3E}">
        <p14:creationId xmlns:p14="http://schemas.microsoft.com/office/powerpoint/2010/main" val="428947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EA889FA7-2EC5-7142-BCAB-9B2236458251}"/>
              </a:ext>
            </a:extLst>
          </p:cNvPr>
          <p:cNvSpPr>
            <a:spLocks noGrp="1"/>
          </p:cNvSpPr>
          <p:nvPr>
            <p:ph type="dt" sz="half" idx="10"/>
          </p:nvPr>
        </p:nvSpPr>
        <p:spPr>
          <a:xfrm>
            <a:off x="838200" y="6356350"/>
            <a:ext cx="2743200" cy="365125"/>
          </a:xfrm>
        </p:spPr>
        <p:txBody>
          <a:bodyPr/>
          <a:lstStyle/>
          <a:p>
            <a:fld id="{C061CCB2-82CA-674F-A6AE-A73A8706FFEE}" type="datetime1">
              <a:rPr lang="en-US" smtClean="0"/>
              <a:t>1/17/20</a:t>
            </a:fld>
            <a:endParaRPr lang="en-US" dirty="0"/>
          </a:p>
        </p:txBody>
      </p:sp>
      <p:sp>
        <p:nvSpPr>
          <p:cNvPr id="7" name="Slide Number Placeholder 5">
            <a:extLst>
              <a:ext uri="{FF2B5EF4-FFF2-40B4-BE49-F238E27FC236}">
                <a16:creationId xmlns:a16="http://schemas.microsoft.com/office/drawing/2014/main" id="{FF4E1BE1-B73F-E74A-B573-A0DC36ADD090}"/>
              </a:ext>
            </a:extLst>
          </p:cNvPr>
          <p:cNvSpPr>
            <a:spLocks noGrp="1"/>
          </p:cNvSpPr>
          <p:nvPr>
            <p:ph type="sldNum" sz="quarter" idx="12"/>
          </p:nvPr>
        </p:nvSpPr>
        <p:spPr>
          <a:xfrm>
            <a:off x="8610600" y="6356350"/>
            <a:ext cx="2743200" cy="365125"/>
          </a:xfrm>
        </p:spPr>
        <p:txBody>
          <a:bodyPr/>
          <a:lstStyle/>
          <a:p>
            <a:fld id="{28CE5769-071A-4802-A81A-7DE9AD3F6647}" type="slidenum">
              <a:rPr lang="en-US" smtClean="0"/>
              <a:t>12</a:t>
            </a:fld>
            <a:endParaRPr lang="en-US" dirty="0"/>
          </a:p>
        </p:txBody>
      </p:sp>
      <p:sp>
        <p:nvSpPr>
          <p:cNvPr id="8" name="Footer Placeholder 7">
            <a:extLst>
              <a:ext uri="{FF2B5EF4-FFF2-40B4-BE49-F238E27FC236}">
                <a16:creationId xmlns:a16="http://schemas.microsoft.com/office/drawing/2014/main" id="{0BBCA115-8931-D64C-A797-95C93AD2C66E}"/>
              </a:ext>
            </a:extLst>
          </p:cNvPr>
          <p:cNvSpPr>
            <a:spLocks noGrp="1"/>
          </p:cNvSpPr>
          <p:nvPr>
            <p:ph type="ftr" sz="quarter" idx="11"/>
          </p:nvPr>
        </p:nvSpPr>
        <p:spPr/>
        <p:txBody>
          <a:bodyPr/>
          <a:lstStyle/>
          <a:p>
            <a:r>
              <a:rPr lang="en-US"/>
              <a:t>A. Damianou</a:t>
            </a:r>
          </a:p>
        </p:txBody>
      </p:sp>
      <p:sp>
        <p:nvSpPr>
          <p:cNvPr id="19" name="Title 1">
            <a:extLst>
              <a:ext uri="{FF2B5EF4-FFF2-40B4-BE49-F238E27FC236}">
                <a16:creationId xmlns:a16="http://schemas.microsoft.com/office/drawing/2014/main" id="{E4627F83-0E9A-BA49-B231-367D801055E5}"/>
              </a:ext>
            </a:extLst>
          </p:cNvPr>
          <p:cNvSpPr>
            <a:spLocks noGrp="1"/>
          </p:cNvSpPr>
          <p:nvPr>
            <p:ph type="title"/>
          </p:nvPr>
        </p:nvSpPr>
        <p:spPr>
          <a:xfrm>
            <a:off x="435864" y="32492"/>
            <a:ext cx="10515600" cy="668545"/>
          </a:xfrm>
        </p:spPr>
        <p:txBody>
          <a:bodyPr>
            <a:normAutofit fontScale="90000"/>
          </a:bodyPr>
          <a:lstStyle/>
          <a:p>
            <a:r>
              <a:rPr lang="en-US" dirty="0"/>
              <a:t>Notes</a:t>
            </a:r>
          </a:p>
        </p:txBody>
      </p:sp>
      <p:sp>
        <p:nvSpPr>
          <p:cNvPr id="5" name="TextBox 4">
            <a:extLst>
              <a:ext uri="{FF2B5EF4-FFF2-40B4-BE49-F238E27FC236}">
                <a16:creationId xmlns:a16="http://schemas.microsoft.com/office/drawing/2014/main" id="{96F72718-91DE-A34E-8921-2DA7E34FF4F7}"/>
              </a:ext>
            </a:extLst>
          </p:cNvPr>
          <p:cNvSpPr txBox="1"/>
          <p:nvPr/>
        </p:nvSpPr>
        <p:spPr>
          <a:xfrm>
            <a:off x="435864" y="1106488"/>
            <a:ext cx="10917936" cy="923330"/>
          </a:xfrm>
          <a:prstGeom prst="rect">
            <a:avLst/>
          </a:prstGeom>
          <a:noFill/>
        </p:spPr>
        <p:txBody>
          <a:bodyPr wrap="square" rtlCol="0">
            <a:spAutoFit/>
          </a:bodyPr>
          <a:lstStyle/>
          <a:p>
            <a:pPr marL="285750" indent="-285750">
              <a:buFont typeface="Arial" panose="020B0604020202020204" pitchFamily="34" charset="0"/>
              <a:buChar char="•"/>
            </a:pPr>
            <a:r>
              <a:rPr lang="en-US" dirty="0"/>
              <a:t>Ensure Bayesian idea is communicated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365098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D2F56-BD2C-2B4C-BC2D-B57C16570DC6}"/>
              </a:ext>
            </a:extLst>
          </p:cNvPr>
          <p:cNvSpPr>
            <a:spLocks noGrp="1"/>
          </p:cNvSpPr>
          <p:nvPr>
            <p:ph type="title"/>
          </p:nvPr>
        </p:nvSpPr>
        <p:spPr/>
        <p:txBody>
          <a:bodyPr>
            <a:normAutofit fontScale="90000"/>
          </a:bodyPr>
          <a:lstStyle/>
          <a:p>
            <a:r>
              <a:rPr lang="en-US" dirty="0"/>
              <a:t>Uncertainty is lack of knowledge</a:t>
            </a:r>
          </a:p>
        </p:txBody>
      </p:sp>
      <p:sp>
        <p:nvSpPr>
          <p:cNvPr id="4" name="Date Placeholder 3">
            <a:extLst>
              <a:ext uri="{FF2B5EF4-FFF2-40B4-BE49-F238E27FC236}">
                <a16:creationId xmlns:a16="http://schemas.microsoft.com/office/drawing/2014/main" id="{FA5EAABF-3214-6648-B64E-BA315BE84F9C}"/>
              </a:ext>
            </a:extLst>
          </p:cNvPr>
          <p:cNvSpPr>
            <a:spLocks noGrp="1"/>
          </p:cNvSpPr>
          <p:nvPr>
            <p:ph type="dt" sz="half" idx="10"/>
          </p:nvPr>
        </p:nvSpPr>
        <p:spPr/>
        <p:txBody>
          <a:bodyPr/>
          <a:lstStyle/>
          <a:p>
            <a:fld id="{CDBCBEEF-020B-904E-AB75-B2BF6F308A64}" type="datetime1">
              <a:rPr lang="en-US" smtClean="0"/>
              <a:t>1/17/20</a:t>
            </a:fld>
            <a:endParaRPr lang="en-US"/>
          </a:p>
        </p:txBody>
      </p:sp>
      <p:sp>
        <p:nvSpPr>
          <p:cNvPr id="5" name="Footer Placeholder 4">
            <a:extLst>
              <a:ext uri="{FF2B5EF4-FFF2-40B4-BE49-F238E27FC236}">
                <a16:creationId xmlns:a16="http://schemas.microsoft.com/office/drawing/2014/main" id="{5F96E1CA-FF19-DD42-BCFB-5A5CA2E40FA6}"/>
              </a:ext>
            </a:extLst>
          </p:cNvPr>
          <p:cNvSpPr>
            <a:spLocks noGrp="1"/>
          </p:cNvSpPr>
          <p:nvPr>
            <p:ph type="ftr" sz="quarter" idx="11"/>
          </p:nvPr>
        </p:nvSpPr>
        <p:spPr/>
        <p:txBody>
          <a:bodyPr/>
          <a:lstStyle/>
          <a:p>
            <a:r>
              <a:rPr lang="en-US"/>
              <a:t>A. Damianou</a:t>
            </a:r>
          </a:p>
        </p:txBody>
      </p:sp>
      <p:sp>
        <p:nvSpPr>
          <p:cNvPr id="6" name="Slide Number Placeholder 5">
            <a:extLst>
              <a:ext uri="{FF2B5EF4-FFF2-40B4-BE49-F238E27FC236}">
                <a16:creationId xmlns:a16="http://schemas.microsoft.com/office/drawing/2014/main" id="{34852BE3-3AA9-E745-B5B7-B0C0D8602D05}"/>
              </a:ext>
            </a:extLst>
          </p:cNvPr>
          <p:cNvSpPr>
            <a:spLocks noGrp="1"/>
          </p:cNvSpPr>
          <p:nvPr>
            <p:ph type="sldNum" sz="quarter" idx="12"/>
          </p:nvPr>
        </p:nvSpPr>
        <p:spPr/>
        <p:txBody>
          <a:bodyPr/>
          <a:lstStyle/>
          <a:p>
            <a:fld id="{95022B00-7660-2F4F-996E-9B30EF8E54CF}" type="slidenum">
              <a:rPr lang="en-US" smtClean="0"/>
              <a:t>13</a:t>
            </a:fld>
            <a:endParaRPr lang="en-US"/>
          </a:p>
        </p:txBody>
      </p:sp>
      <p:pic>
        <p:nvPicPr>
          <p:cNvPr id="7" name="Picture 6">
            <a:extLst>
              <a:ext uri="{FF2B5EF4-FFF2-40B4-BE49-F238E27FC236}">
                <a16:creationId xmlns:a16="http://schemas.microsoft.com/office/drawing/2014/main" id="{1F83B10E-F99A-014A-8BB0-833CB0C5BFA0}"/>
              </a:ext>
            </a:extLst>
          </p:cNvPr>
          <p:cNvPicPr>
            <a:picLocks noChangeAspect="1"/>
          </p:cNvPicPr>
          <p:nvPr/>
        </p:nvPicPr>
        <p:blipFill rotWithShape="1">
          <a:blip r:embed="rId3"/>
          <a:srcRect r="20683"/>
          <a:stretch/>
        </p:blipFill>
        <p:spPr>
          <a:xfrm rot="21422502">
            <a:off x="7148919" y="1853973"/>
            <a:ext cx="4520566" cy="3349441"/>
          </a:xfrm>
          <a:prstGeom prst="rect">
            <a:avLst/>
          </a:prstGeom>
          <a:effectLst>
            <a:outerShdw blurRad="50800" dist="76200" dir="2700000" algn="tl" rotWithShape="0">
              <a:prstClr val="black">
                <a:alpha val="40000"/>
              </a:prstClr>
            </a:outerShdw>
          </a:effectLst>
        </p:spPr>
      </p:pic>
      <p:sp>
        <p:nvSpPr>
          <p:cNvPr id="8" name="TextBox 7">
            <a:extLst>
              <a:ext uri="{FF2B5EF4-FFF2-40B4-BE49-F238E27FC236}">
                <a16:creationId xmlns:a16="http://schemas.microsoft.com/office/drawing/2014/main" id="{2F46BC17-BE85-9446-8A07-185475071F2A}"/>
              </a:ext>
            </a:extLst>
          </p:cNvPr>
          <p:cNvSpPr txBox="1"/>
          <p:nvPr/>
        </p:nvSpPr>
        <p:spPr>
          <a:xfrm>
            <a:off x="485775" y="2455437"/>
            <a:ext cx="6272486" cy="369332"/>
          </a:xfrm>
          <a:prstGeom prst="rect">
            <a:avLst/>
          </a:prstGeom>
          <a:noFill/>
        </p:spPr>
        <p:txBody>
          <a:bodyPr wrap="none" rtlCol="0">
            <a:spAutoFit/>
          </a:bodyPr>
          <a:lstStyle/>
          <a:p>
            <a:r>
              <a:rPr lang="en-US" dirty="0"/>
              <a:t>Aleatoric uncertainty: Will the patient respond to the treatment?</a:t>
            </a:r>
          </a:p>
        </p:txBody>
      </p:sp>
      <p:sp>
        <p:nvSpPr>
          <p:cNvPr id="9" name="TextBox 8">
            <a:extLst>
              <a:ext uri="{FF2B5EF4-FFF2-40B4-BE49-F238E27FC236}">
                <a16:creationId xmlns:a16="http://schemas.microsoft.com/office/drawing/2014/main" id="{194602C7-313F-3D40-BB9E-3D3B5040B91F}"/>
              </a:ext>
            </a:extLst>
          </p:cNvPr>
          <p:cNvSpPr txBox="1"/>
          <p:nvPr/>
        </p:nvSpPr>
        <p:spPr>
          <a:xfrm>
            <a:off x="485775" y="3159361"/>
            <a:ext cx="5223097" cy="369332"/>
          </a:xfrm>
          <a:prstGeom prst="rect">
            <a:avLst/>
          </a:prstGeom>
          <a:noFill/>
        </p:spPr>
        <p:txBody>
          <a:bodyPr wrap="none" rtlCol="0">
            <a:spAutoFit/>
          </a:bodyPr>
          <a:lstStyle/>
          <a:p>
            <a:r>
              <a:rPr lang="en-US" dirty="0"/>
              <a:t>Epistemic uncertainty: Does the patient have cancer? </a:t>
            </a:r>
          </a:p>
        </p:txBody>
      </p:sp>
    </p:spTree>
    <p:extLst>
      <p:ext uri="{BB962C8B-B14F-4D97-AF65-F5344CB8AC3E}">
        <p14:creationId xmlns:p14="http://schemas.microsoft.com/office/powerpoint/2010/main" val="2577670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0267F-9997-754C-ADB5-A1076937BF4A}"/>
              </a:ext>
            </a:extLst>
          </p:cNvPr>
          <p:cNvSpPr>
            <a:spLocks noGrp="1"/>
          </p:cNvSpPr>
          <p:nvPr>
            <p:ph type="title"/>
          </p:nvPr>
        </p:nvSpPr>
        <p:spPr/>
        <p:txBody>
          <a:bodyPr>
            <a:normAutofit fontScale="90000"/>
          </a:bodyPr>
          <a:lstStyle/>
          <a:p>
            <a:r>
              <a:rPr lang="en-US" dirty="0"/>
              <a:t>Sources of uncertainty [U.S. Dept. of </a:t>
            </a:r>
            <a:r>
              <a:rPr lang="en-US" dirty="0" err="1"/>
              <a:t>Enegy</a:t>
            </a:r>
            <a:r>
              <a:rPr lang="en-US" dirty="0"/>
              <a:t> 2009]</a:t>
            </a:r>
          </a:p>
        </p:txBody>
      </p:sp>
      <p:sp>
        <p:nvSpPr>
          <p:cNvPr id="3" name="Content Placeholder 2">
            <a:extLst>
              <a:ext uri="{FF2B5EF4-FFF2-40B4-BE49-F238E27FC236}">
                <a16:creationId xmlns:a16="http://schemas.microsoft.com/office/drawing/2014/main" id="{6227F085-6208-C94D-A2D5-B6A632737DCA}"/>
              </a:ext>
            </a:extLst>
          </p:cNvPr>
          <p:cNvSpPr>
            <a:spLocks noGrp="1"/>
          </p:cNvSpPr>
          <p:nvPr>
            <p:ph idx="1"/>
          </p:nvPr>
        </p:nvSpPr>
        <p:spPr>
          <a:xfrm>
            <a:off x="435864" y="1314450"/>
            <a:ext cx="8174736" cy="4757166"/>
          </a:xfrm>
        </p:spPr>
        <p:txBody>
          <a:bodyPr/>
          <a:lstStyle/>
          <a:p>
            <a:r>
              <a:rPr lang="en-US" dirty="0"/>
              <a:t> Systematic &amp; stochastic measurement error</a:t>
            </a:r>
          </a:p>
          <a:p>
            <a:r>
              <a:rPr lang="en-US" dirty="0"/>
              <a:t> Ignorance</a:t>
            </a:r>
          </a:p>
          <a:p>
            <a:r>
              <a:rPr lang="en-US" dirty="0"/>
              <a:t> Limitations of models</a:t>
            </a:r>
          </a:p>
          <a:p>
            <a:r>
              <a:rPr lang="en-US" dirty="0"/>
              <a:t> Limitations of numerical representations of models</a:t>
            </a:r>
          </a:p>
          <a:p>
            <a:r>
              <a:rPr lang="en-US" dirty="0"/>
              <a:t> Limitations in accuracy of computations </a:t>
            </a:r>
          </a:p>
          <a:p>
            <a:r>
              <a:rPr lang="en-US" dirty="0"/>
              <a:t> Human error </a:t>
            </a:r>
          </a:p>
        </p:txBody>
      </p:sp>
      <p:sp>
        <p:nvSpPr>
          <p:cNvPr id="4" name="Date Placeholder 3">
            <a:extLst>
              <a:ext uri="{FF2B5EF4-FFF2-40B4-BE49-F238E27FC236}">
                <a16:creationId xmlns:a16="http://schemas.microsoft.com/office/drawing/2014/main" id="{CDFF832D-87FA-6846-9B73-9B7E18AE466F}"/>
              </a:ext>
            </a:extLst>
          </p:cNvPr>
          <p:cNvSpPr>
            <a:spLocks noGrp="1"/>
          </p:cNvSpPr>
          <p:nvPr>
            <p:ph type="dt" sz="half" idx="10"/>
          </p:nvPr>
        </p:nvSpPr>
        <p:spPr/>
        <p:txBody>
          <a:bodyPr/>
          <a:lstStyle/>
          <a:p>
            <a:fld id="{CDBCBEEF-020B-904E-AB75-B2BF6F308A64}" type="datetime1">
              <a:rPr lang="en-US" smtClean="0"/>
              <a:t>1/17/20</a:t>
            </a:fld>
            <a:endParaRPr lang="en-US"/>
          </a:p>
        </p:txBody>
      </p:sp>
      <p:sp>
        <p:nvSpPr>
          <p:cNvPr id="5" name="Footer Placeholder 4">
            <a:extLst>
              <a:ext uri="{FF2B5EF4-FFF2-40B4-BE49-F238E27FC236}">
                <a16:creationId xmlns:a16="http://schemas.microsoft.com/office/drawing/2014/main" id="{A54152E2-E7A5-114C-8997-86FC6C6CC5D0}"/>
              </a:ext>
            </a:extLst>
          </p:cNvPr>
          <p:cNvSpPr>
            <a:spLocks noGrp="1"/>
          </p:cNvSpPr>
          <p:nvPr>
            <p:ph type="ftr" sz="quarter" idx="11"/>
          </p:nvPr>
        </p:nvSpPr>
        <p:spPr/>
        <p:txBody>
          <a:bodyPr/>
          <a:lstStyle/>
          <a:p>
            <a:r>
              <a:rPr lang="en-US"/>
              <a:t>A. Damianou</a:t>
            </a:r>
          </a:p>
        </p:txBody>
      </p:sp>
      <p:sp>
        <p:nvSpPr>
          <p:cNvPr id="6" name="Slide Number Placeholder 5">
            <a:extLst>
              <a:ext uri="{FF2B5EF4-FFF2-40B4-BE49-F238E27FC236}">
                <a16:creationId xmlns:a16="http://schemas.microsoft.com/office/drawing/2014/main" id="{B6527D02-9293-5841-8B4E-F8ED28FFAE0E}"/>
              </a:ext>
            </a:extLst>
          </p:cNvPr>
          <p:cNvSpPr>
            <a:spLocks noGrp="1"/>
          </p:cNvSpPr>
          <p:nvPr>
            <p:ph type="sldNum" sz="quarter" idx="12"/>
          </p:nvPr>
        </p:nvSpPr>
        <p:spPr/>
        <p:txBody>
          <a:bodyPr/>
          <a:lstStyle/>
          <a:p>
            <a:fld id="{95022B00-7660-2F4F-996E-9B30EF8E54CF}" type="slidenum">
              <a:rPr lang="en-US" smtClean="0"/>
              <a:t>14</a:t>
            </a:fld>
            <a:endParaRPr lang="en-US"/>
          </a:p>
        </p:txBody>
      </p:sp>
      <p:pic>
        <p:nvPicPr>
          <p:cNvPr id="7" name="Picture 6">
            <a:extLst>
              <a:ext uri="{FF2B5EF4-FFF2-40B4-BE49-F238E27FC236}">
                <a16:creationId xmlns:a16="http://schemas.microsoft.com/office/drawing/2014/main" id="{0F4469AC-5BEA-3148-AF9B-F3C54E7B8614}"/>
              </a:ext>
            </a:extLst>
          </p:cNvPr>
          <p:cNvPicPr>
            <a:picLocks noChangeAspect="1"/>
          </p:cNvPicPr>
          <p:nvPr/>
        </p:nvPicPr>
        <p:blipFill rotWithShape="1">
          <a:blip r:embed="rId3"/>
          <a:srcRect r="20683"/>
          <a:stretch/>
        </p:blipFill>
        <p:spPr>
          <a:xfrm rot="21422502">
            <a:off x="8213813" y="874818"/>
            <a:ext cx="3273841" cy="2425700"/>
          </a:xfrm>
          <a:prstGeom prst="rect">
            <a:avLst/>
          </a:prstGeom>
          <a:effectLst>
            <a:outerShdw blurRad="50800" dist="76200" dir="2700000" algn="tl" rotWithShape="0">
              <a:prstClr val="black">
                <a:alpha val="40000"/>
              </a:prstClr>
            </a:outerShdw>
          </a:effectLst>
        </p:spPr>
      </p:pic>
      <p:pic>
        <p:nvPicPr>
          <p:cNvPr id="9" name="Picture 8">
            <a:extLst>
              <a:ext uri="{FF2B5EF4-FFF2-40B4-BE49-F238E27FC236}">
                <a16:creationId xmlns:a16="http://schemas.microsoft.com/office/drawing/2014/main" id="{4CEF56E5-0EAC-614B-BA08-DE5CB0795939}"/>
              </a:ext>
            </a:extLst>
          </p:cNvPr>
          <p:cNvPicPr>
            <a:picLocks noChangeAspect="1"/>
          </p:cNvPicPr>
          <p:nvPr/>
        </p:nvPicPr>
        <p:blipFill>
          <a:blip r:embed="rId4"/>
          <a:stretch>
            <a:fillRect/>
          </a:stretch>
        </p:blipFill>
        <p:spPr>
          <a:xfrm rot="234303">
            <a:off x="8014769" y="3620151"/>
            <a:ext cx="2843792" cy="2825205"/>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1726898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748F6E43-4B88-B24F-A822-F3C729023476}"/>
              </a:ext>
            </a:extLst>
          </p:cNvPr>
          <p:cNvSpPr txBox="1"/>
          <p:nvPr/>
        </p:nvSpPr>
        <p:spPr>
          <a:xfrm>
            <a:off x="4895035" y="1888880"/>
            <a:ext cx="2307042" cy="430887"/>
          </a:xfrm>
          <a:prstGeom prst="rect">
            <a:avLst/>
          </a:prstGeom>
          <a:noFill/>
        </p:spPr>
        <p:txBody>
          <a:bodyPr wrap="none" rtlCol="0">
            <a:spAutoFit/>
          </a:bodyPr>
          <a:lstStyle/>
          <a:p>
            <a:r>
              <a:rPr lang="en-US" sz="2200" b="1" dirty="0"/>
              <a:t>Modeling pipeline</a:t>
            </a:r>
          </a:p>
        </p:txBody>
      </p:sp>
      <p:sp>
        <p:nvSpPr>
          <p:cNvPr id="26" name="Rounded Rectangle 25">
            <a:extLst>
              <a:ext uri="{FF2B5EF4-FFF2-40B4-BE49-F238E27FC236}">
                <a16:creationId xmlns:a16="http://schemas.microsoft.com/office/drawing/2014/main" id="{90A76888-7EC4-EB4D-BAD2-CEC610EF076D}"/>
              </a:ext>
            </a:extLst>
          </p:cNvPr>
          <p:cNvSpPr/>
          <p:nvPr/>
        </p:nvSpPr>
        <p:spPr>
          <a:xfrm>
            <a:off x="2647485" y="2611242"/>
            <a:ext cx="2135374" cy="40409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Model Spec.</a:t>
            </a:r>
          </a:p>
        </p:txBody>
      </p:sp>
      <p:sp>
        <p:nvSpPr>
          <p:cNvPr id="27" name="Rounded Rectangle 26">
            <a:extLst>
              <a:ext uri="{FF2B5EF4-FFF2-40B4-BE49-F238E27FC236}">
                <a16:creationId xmlns:a16="http://schemas.microsoft.com/office/drawing/2014/main" id="{5867BD6A-E4B6-6543-8E9E-19D95D8C9E6E}"/>
              </a:ext>
            </a:extLst>
          </p:cNvPr>
          <p:cNvSpPr/>
          <p:nvPr/>
        </p:nvSpPr>
        <p:spPr>
          <a:xfrm>
            <a:off x="5036270" y="2602531"/>
            <a:ext cx="2205849" cy="40409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Computation</a:t>
            </a:r>
          </a:p>
        </p:txBody>
      </p:sp>
      <p:sp>
        <p:nvSpPr>
          <p:cNvPr id="28" name="Rounded Rectangle 27">
            <a:extLst>
              <a:ext uri="{FF2B5EF4-FFF2-40B4-BE49-F238E27FC236}">
                <a16:creationId xmlns:a16="http://schemas.microsoft.com/office/drawing/2014/main" id="{751AE942-4502-7149-A39B-D5B37DE23C34}"/>
              </a:ext>
            </a:extLst>
          </p:cNvPr>
          <p:cNvSpPr/>
          <p:nvPr/>
        </p:nvSpPr>
        <p:spPr>
          <a:xfrm>
            <a:off x="7495530" y="2581262"/>
            <a:ext cx="1942232" cy="44566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Training data</a:t>
            </a:r>
          </a:p>
        </p:txBody>
      </p:sp>
      <p:sp>
        <p:nvSpPr>
          <p:cNvPr id="2" name="Title 1">
            <a:extLst>
              <a:ext uri="{FF2B5EF4-FFF2-40B4-BE49-F238E27FC236}">
                <a16:creationId xmlns:a16="http://schemas.microsoft.com/office/drawing/2014/main" id="{08707E91-8895-614C-85BC-F7548059D1AE}"/>
              </a:ext>
            </a:extLst>
          </p:cNvPr>
          <p:cNvSpPr>
            <a:spLocks noGrp="1"/>
          </p:cNvSpPr>
          <p:nvPr>
            <p:ph type="title"/>
          </p:nvPr>
        </p:nvSpPr>
        <p:spPr/>
        <p:txBody>
          <a:bodyPr>
            <a:normAutofit fontScale="90000"/>
          </a:bodyPr>
          <a:lstStyle/>
          <a:p>
            <a:r>
              <a:rPr lang="en-US" dirty="0"/>
              <a:t>Uncertainty in every part of the system</a:t>
            </a:r>
          </a:p>
        </p:txBody>
      </p:sp>
      <p:sp>
        <p:nvSpPr>
          <p:cNvPr id="3" name="Content Placeholder 2">
            <a:extLst>
              <a:ext uri="{FF2B5EF4-FFF2-40B4-BE49-F238E27FC236}">
                <a16:creationId xmlns:a16="http://schemas.microsoft.com/office/drawing/2014/main" id="{E9723125-0068-DE40-B7D6-2944899C10C0}"/>
              </a:ext>
            </a:extLst>
          </p:cNvPr>
          <p:cNvSpPr>
            <a:spLocks noGrp="1"/>
          </p:cNvSpPr>
          <p:nvPr>
            <p:ph idx="1"/>
          </p:nvPr>
        </p:nvSpPr>
        <p:spPr>
          <a:xfrm>
            <a:off x="435864" y="1060704"/>
            <a:ext cx="9965436" cy="594149"/>
          </a:xfrm>
        </p:spPr>
        <p:txBody>
          <a:bodyPr/>
          <a:lstStyle/>
          <a:p>
            <a:r>
              <a:rPr lang="en-US" dirty="0"/>
              <a:t> Can we account for uncertainty in training and predictions?</a:t>
            </a:r>
          </a:p>
        </p:txBody>
      </p:sp>
      <p:sp>
        <p:nvSpPr>
          <p:cNvPr id="4" name="Date Placeholder 3">
            <a:extLst>
              <a:ext uri="{FF2B5EF4-FFF2-40B4-BE49-F238E27FC236}">
                <a16:creationId xmlns:a16="http://schemas.microsoft.com/office/drawing/2014/main" id="{DCAB406E-3315-0541-9F33-9C126318359C}"/>
              </a:ext>
            </a:extLst>
          </p:cNvPr>
          <p:cNvSpPr>
            <a:spLocks noGrp="1"/>
          </p:cNvSpPr>
          <p:nvPr>
            <p:ph type="dt" sz="half" idx="10"/>
          </p:nvPr>
        </p:nvSpPr>
        <p:spPr/>
        <p:txBody>
          <a:bodyPr/>
          <a:lstStyle/>
          <a:p>
            <a:fld id="{CDBCBEEF-020B-904E-AB75-B2BF6F308A64}" type="datetime1">
              <a:rPr lang="en-US" smtClean="0"/>
              <a:t>1/17/20</a:t>
            </a:fld>
            <a:endParaRPr lang="en-US"/>
          </a:p>
        </p:txBody>
      </p:sp>
      <p:sp>
        <p:nvSpPr>
          <p:cNvPr id="5" name="Footer Placeholder 4">
            <a:extLst>
              <a:ext uri="{FF2B5EF4-FFF2-40B4-BE49-F238E27FC236}">
                <a16:creationId xmlns:a16="http://schemas.microsoft.com/office/drawing/2014/main" id="{4689C73A-507F-2845-B29C-473D32C89057}"/>
              </a:ext>
            </a:extLst>
          </p:cNvPr>
          <p:cNvSpPr>
            <a:spLocks noGrp="1"/>
          </p:cNvSpPr>
          <p:nvPr>
            <p:ph type="ftr" sz="quarter" idx="11"/>
          </p:nvPr>
        </p:nvSpPr>
        <p:spPr/>
        <p:txBody>
          <a:bodyPr/>
          <a:lstStyle/>
          <a:p>
            <a:r>
              <a:rPr lang="en-US" dirty="0"/>
              <a:t>A. </a:t>
            </a:r>
            <a:r>
              <a:rPr lang="en-US" dirty="0" err="1"/>
              <a:t>Damianou</a:t>
            </a:r>
            <a:endParaRPr lang="en-US" dirty="0"/>
          </a:p>
        </p:txBody>
      </p:sp>
      <p:sp>
        <p:nvSpPr>
          <p:cNvPr id="6" name="Slide Number Placeholder 5">
            <a:extLst>
              <a:ext uri="{FF2B5EF4-FFF2-40B4-BE49-F238E27FC236}">
                <a16:creationId xmlns:a16="http://schemas.microsoft.com/office/drawing/2014/main" id="{E671B3E2-9095-9247-814F-89B9665812BD}"/>
              </a:ext>
            </a:extLst>
          </p:cNvPr>
          <p:cNvSpPr>
            <a:spLocks noGrp="1"/>
          </p:cNvSpPr>
          <p:nvPr>
            <p:ph type="sldNum" sz="quarter" idx="12"/>
          </p:nvPr>
        </p:nvSpPr>
        <p:spPr/>
        <p:txBody>
          <a:bodyPr/>
          <a:lstStyle/>
          <a:p>
            <a:fld id="{95022B00-7660-2F4F-996E-9B30EF8E54CF}" type="slidenum">
              <a:rPr lang="en-US" smtClean="0"/>
              <a:t>15</a:t>
            </a:fld>
            <a:endParaRPr lang="en-US"/>
          </a:p>
        </p:txBody>
      </p:sp>
      <p:sp>
        <p:nvSpPr>
          <p:cNvPr id="7" name="TextBox 6">
            <a:extLst>
              <a:ext uri="{FF2B5EF4-FFF2-40B4-BE49-F238E27FC236}">
                <a16:creationId xmlns:a16="http://schemas.microsoft.com/office/drawing/2014/main" id="{100D7F1B-F744-5648-A9B7-C954D0CFA4EA}"/>
              </a:ext>
            </a:extLst>
          </p:cNvPr>
          <p:cNvSpPr txBox="1"/>
          <p:nvPr/>
        </p:nvSpPr>
        <p:spPr>
          <a:xfrm>
            <a:off x="762460" y="2923398"/>
            <a:ext cx="684803" cy="369332"/>
          </a:xfrm>
          <a:prstGeom prst="rect">
            <a:avLst/>
          </a:prstGeom>
          <a:noFill/>
        </p:spPr>
        <p:txBody>
          <a:bodyPr wrap="none" rtlCol="0">
            <a:spAutoFit/>
          </a:bodyPr>
          <a:lstStyle/>
          <a:p>
            <a:r>
              <a:rPr lang="en-US" dirty="0"/>
              <a:t>Input</a:t>
            </a:r>
          </a:p>
        </p:txBody>
      </p:sp>
      <p:sp>
        <p:nvSpPr>
          <p:cNvPr id="12" name="TextBox 11">
            <a:extLst>
              <a:ext uri="{FF2B5EF4-FFF2-40B4-BE49-F238E27FC236}">
                <a16:creationId xmlns:a16="http://schemas.microsoft.com/office/drawing/2014/main" id="{FBABF466-B1F0-A64A-9039-3D0EC1793A95}"/>
              </a:ext>
            </a:extLst>
          </p:cNvPr>
          <p:cNvSpPr txBox="1"/>
          <p:nvPr/>
        </p:nvSpPr>
        <p:spPr>
          <a:xfrm>
            <a:off x="10415266" y="2923398"/>
            <a:ext cx="856325" cy="369332"/>
          </a:xfrm>
          <a:prstGeom prst="rect">
            <a:avLst/>
          </a:prstGeom>
          <a:noFill/>
        </p:spPr>
        <p:txBody>
          <a:bodyPr wrap="none" rtlCol="0">
            <a:spAutoFit/>
          </a:bodyPr>
          <a:lstStyle/>
          <a:p>
            <a:r>
              <a:rPr lang="en-US" dirty="0"/>
              <a:t>Output</a:t>
            </a:r>
          </a:p>
        </p:txBody>
      </p:sp>
      <p:sp>
        <p:nvSpPr>
          <p:cNvPr id="30" name="Rounded Rectangle 29">
            <a:extLst>
              <a:ext uri="{FF2B5EF4-FFF2-40B4-BE49-F238E27FC236}">
                <a16:creationId xmlns:a16="http://schemas.microsoft.com/office/drawing/2014/main" id="{A308B6E3-24F8-454A-9D96-BB4325D1C851}"/>
              </a:ext>
            </a:extLst>
          </p:cNvPr>
          <p:cNvSpPr/>
          <p:nvPr/>
        </p:nvSpPr>
        <p:spPr>
          <a:xfrm>
            <a:off x="2621755" y="3111170"/>
            <a:ext cx="2205849" cy="1056005"/>
          </a:xfrm>
          <a:prstGeom prst="roundRect">
            <a:avLst/>
          </a:prstGeom>
          <a:solidFill>
            <a:srgbClr val="FF4655">
              <a:alpha val="19000"/>
            </a:srgbClr>
          </a:solidFill>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rtlCol="0" anchor="t" anchorCtr="0"/>
          <a:lstStyle/>
          <a:p>
            <a:pPr marL="285750" indent="-285750">
              <a:buFont typeface="Arial" panose="020B0604020202020204" pitchFamily="34" charset="0"/>
              <a:buChar char="•"/>
            </a:pPr>
            <a:r>
              <a:rPr lang="en-US" dirty="0">
                <a:solidFill>
                  <a:schemeClr val="tx1"/>
                </a:solidFill>
              </a:rPr>
              <a:t>Assumptions</a:t>
            </a:r>
          </a:p>
          <a:p>
            <a:pPr marL="285750" indent="-285750">
              <a:buFont typeface="Arial" panose="020B0604020202020204" pitchFamily="34" charset="0"/>
              <a:buChar char="•"/>
            </a:pPr>
            <a:r>
              <a:rPr lang="en-US" dirty="0">
                <a:solidFill>
                  <a:schemeClr val="tx1"/>
                </a:solidFill>
              </a:rPr>
              <a:t>Ignorance</a:t>
            </a:r>
          </a:p>
          <a:p>
            <a:pPr marL="285750" indent="-285750">
              <a:buFont typeface="Arial" panose="020B0604020202020204" pitchFamily="34" charset="0"/>
              <a:buChar char="•"/>
            </a:pPr>
            <a:r>
              <a:rPr lang="en-US" dirty="0">
                <a:solidFill>
                  <a:schemeClr val="tx1"/>
                </a:solidFill>
              </a:rPr>
              <a:t>Model limitations</a:t>
            </a:r>
          </a:p>
          <a:p>
            <a:pPr marL="285750" indent="-285750">
              <a:buFont typeface="Arial" panose="020B0604020202020204" pitchFamily="34" charset="0"/>
              <a:buChar char="•"/>
            </a:pPr>
            <a:endParaRPr lang="en-US" dirty="0">
              <a:solidFill>
                <a:schemeClr val="tx1"/>
              </a:solidFill>
            </a:endParaRPr>
          </a:p>
        </p:txBody>
      </p:sp>
      <p:sp>
        <p:nvSpPr>
          <p:cNvPr id="34" name="Rounded Rectangle 33">
            <a:extLst>
              <a:ext uri="{FF2B5EF4-FFF2-40B4-BE49-F238E27FC236}">
                <a16:creationId xmlns:a16="http://schemas.microsoft.com/office/drawing/2014/main" id="{9265BD4E-8C50-2847-92CA-BBE93E9F7D85}"/>
              </a:ext>
            </a:extLst>
          </p:cNvPr>
          <p:cNvSpPr/>
          <p:nvPr/>
        </p:nvSpPr>
        <p:spPr>
          <a:xfrm>
            <a:off x="5056089" y="3109067"/>
            <a:ext cx="2205849" cy="1056005"/>
          </a:xfrm>
          <a:prstGeom prst="roundRect">
            <a:avLst/>
          </a:prstGeom>
          <a:solidFill>
            <a:srgbClr val="FF4655">
              <a:alpha val="19000"/>
            </a:srgbClr>
          </a:solidFill>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rtlCol="0" anchor="t" anchorCtr="0"/>
          <a:lstStyle/>
          <a:p>
            <a:pPr marL="285750" indent="-285750">
              <a:buFont typeface="Arial" panose="020B0604020202020204" pitchFamily="34" charset="0"/>
              <a:buChar char="•"/>
            </a:pPr>
            <a:r>
              <a:rPr lang="en-US" dirty="0">
                <a:solidFill>
                  <a:schemeClr val="tx1"/>
                </a:solidFill>
              </a:rPr>
              <a:t>Accuracy limits</a:t>
            </a:r>
          </a:p>
          <a:p>
            <a:pPr marL="285750" indent="-285750">
              <a:buFont typeface="Arial" panose="020B0604020202020204" pitchFamily="34" charset="0"/>
              <a:buChar char="•"/>
            </a:pPr>
            <a:r>
              <a:rPr lang="en-US" dirty="0">
                <a:solidFill>
                  <a:schemeClr val="tx1"/>
                </a:solidFill>
              </a:rPr>
              <a:t>Round-off error</a:t>
            </a:r>
          </a:p>
        </p:txBody>
      </p:sp>
      <p:sp>
        <p:nvSpPr>
          <p:cNvPr id="35" name="Rounded Rectangle 34">
            <a:extLst>
              <a:ext uri="{FF2B5EF4-FFF2-40B4-BE49-F238E27FC236}">
                <a16:creationId xmlns:a16="http://schemas.microsoft.com/office/drawing/2014/main" id="{1DB1D7CA-EEAD-3E4C-8AEC-93E2EA3C0A60}"/>
              </a:ext>
            </a:extLst>
          </p:cNvPr>
          <p:cNvSpPr/>
          <p:nvPr/>
        </p:nvSpPr>
        <p:spPr>
          <a:xfrm>
            <a:off x="7464783" y="3128886"/>
            <a:ext cx="1972979" cy="1006206"/>
          </a:xfrm>
          <a:prstGeom prst="roundRect">
            <a:avLst/>
          </a:prstGeom>
          <a:solidFill>
            <a:srgbClr val="FF4655">
              <a:alpha val="19000"/>
            </a:srgbClr>
          </a:solidFill>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rtlCol="0" anchor="t" anchorCtr="0"/>
          <a:lstStyle/>
          <a:p>
            <a:pPr marL="285750" indent="-285750">
              <a:buFont typeface="Arial" panose="020B0604020202020204" pitchFamily="34" charset="0"/>
              <a:buChar char="•"/>
            </a:pPr>
            <a:r>
              <a:rPr lang="en-US" dirty="0">
                <a:solidFill>
                  <a:schemeClr val="tx1"/>
                </a:solidFill>
              </a:rPr>
              <a:t>Measurement error</a:t>
            </a:r>
          </a:p>
          <a:p>
            <a:pPr marL="285750" indent="-285750">
              <a:buFont typeface="Arial" panose="020B0604020202020204" pitchFamily="34" charset="0"/>
              <a:buChar char="•"/>
            </a:pPr>
            <a:r>
              <a:rPr lang="en-US" dirty="0">
                <a:solidFill>
                  <a:schemeClr val="tx1"/>
                </a:solidFill>
              </a:rPr>
              <a:t>Train set bias</a:t>
            </a:r>
          </a:p>
          <a:p>
            <a:pPr marL="285750" indent="-285750">
              <a:buFont typeface="Arial" panose="020B0604020202020204" pitchFamily="34" charset="0"/>
              <a:buChar char="•"/>
            </a:pPr>
            <a:endParaRPr lang="en-US" dirty="0">
              <a:solidFill>
                <a:schemeClr val="tx1"/>
              </a:solidFill>
            </a:endParaRPr>
          </a:p>
        </p:txBody>
      </p:sp>
      <p:sp>
        <p:nvSpPr>
          <p:cNvPr id="36" name="Rounded Rectangle 35">
            <a:extLst>
              <a:ext uri="{FF2B5EF4-FFF2-40B4-BE49-F238E27FC236}">
                <a16:creationId xmlns:a16="http://schemas.microsoft.com/office/drawing/2014/main" id="{ABA44938-FF74-0C4E-A2A8-8007DE6F1CC0}"/>
              </a:ext>
            </a:extLst>
          </p:cNvPr>
          <p:cNvSpPr/>
          <p:nvPr/>
        </p:nvSpPr>
        <p:spPr>
          <a:xfrm>
            <a:off x="2647485" y="4268853"/>
            <a:ext cx="6790277" cy="528003"/>
          </a:xfrm>
          <a:prstGeom prst="roundRect">
            <a:avLst/>
          </a:prstGeom>
          <a:solidFill>
            <a:srgbClr val="FF4655">
              <a:alpha val="19000"/>
            </a:srgbClr>
          </a:solidFill>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rtlCol="0" anchor="t" anchorCtr="0"/>
          <a:lstStyle/>
          <a:p>
            <a:pPr algn="ctr"/>
            <a:r>
              <a:rPr lang="en-US" dirty="0">
                <a:solidFill>
                  <a:schemeClr val="tx1"/>
                </a:solidFill>
              </a:rPr>
              <a:t>Human error</a:t>
            </a:r>
          </a:p>
        </p:txBody>
      </p:sp>
      <p:sp>
        <p:nvSpPr>
          <p:cNvPr id="37" name="Rectangle 36">
            <a:extLst>
              <a:ext uri="{FF2B5EF4-FFF2-40B4-BE49-F238E27FC236}">
                <a16:creationId xmlns:a16="http://schemas.microsoft.com/office/drawing/2014/main" id="{C5DEFF6F-9021-C640-9D9D-311D4728133D}"/>
              </a:ext>
            </a:extLst>
          </p:cNvPr>
          <p:cNvSpPr/>
          <p:nvPr/>
        </p:nvSpPr>
        <p:spPr>
          <a:xfrm>
            <a:off x="2445543" y="1900421"/>
            <a:ext cx="7300913" cy="3313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E1E077AE-8B15-9C4E-9016-DAFD43A358DA}"/>
              </a:ext>
            </a:extLst>
          </p:cNvPr>
          <p:cNvCxnSpPr/>
          <p:nvPr/>
        </p:nvCxnSpPr>
        <p:spPr>
          <a:xfrm>
            <a:off x="4625626" y="3704833"/>
            <a:ext cx="53881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D7D50C0-6F67-064A-9292-9DE5A6AA51E3}"/>
              </a:ext>
            </a:extLst>
          </p:cNvPr>
          <p:cNvCxnSpPr/>
          <p:nvPr/>
        </p:nvCxnSpPr>
        <p:spPr>
          <a:xfrm>
            <a:off x="7155729" y="3687890"/>
            <a:ext cx="53881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F800406-411B-D249-BC51-31DE68539CC5}"/>
              </a:ext>
            </a:extLst>
          </p:cNvPr>
          <p:cNvSpPr txBox="1"/>
          <p:nvPr/>
        </p:nvSpPr>
        <p:spPr>
          <a:xfrm>
            <a:off x="598589" y="5835927"/>
            <a:ext cx="4461991" cy="400110"/>
          </a:xfrm>
          <a:prstGeom prst="rect">
            <a:avLst/>
          </a:prstGeom>
          <a:noFill/>
        </p:spPr>
        <p:txBody>
          <a:bodyPr wrap="none" rtlCol="0">
            <a:spAutoFit/>
          </a:bodyPr>
          <a:lstStyle/>
          <a:p>
            <a:r>
              <a:rPr lang="en-US" sz="2000" dirty="0"/>
              <a:t>Uncertainty = errors + lack of knowledge.</a:t>
            </a:r>
          </a:p>
        </p:txBody>
      </p:sp>
      <p:pic>
        <p:nvPicPr>
          <p:cNvPr id="8" name="Picture 7">
            <a:extLst>
              <a:ext uri="{FF2B5EF4-FFF2-40B4-BE49-F238E27FC236}">
                <a16:creationId xmlns:a16="http://schemas.microsoft.com/office/drawing/2014/main" id="{7D2C63AF-4E9D-C245-8EFF-E4AD4668673C}"/>
              </a:ext>
            </a:extLst>
          </p:cNvPr>
          <p:cNvPicPr>
            <a:picLocks noChangeAspect="1"/>
          </p:cNvPicPr>
          <p:nvPr/>
        </p:nvPicPr>
        <p:blipFill>
          <a:blip r:embed="rId3"/>
          <a:stretch>
            <a:fillRect/>
          </a:stretch>
        </p:blipFill>
        <p:spPr>
          <a:xfrm>
            <a:off x="1017104" y="3415573"/>
            <a:ext cx="241300" cy="215900"/>
          </a:xfrm>
          <a:prstGeom prst="rect">
            <a:avLst/>
          </a:prstGeom>
        </p:spPr>
      </p:pic>
      <p:pic>
        <p:nvPicPr>
          <p:cNvPr id="13" name="Picture 12">
            <a:extLst>
              <a:ext uri="{FF2B5EF4-FFF2-40B4-BE49-F238E27FC236}">
                <a16:creationId xmlns:a16="http://schemas.microsoft.com/office/drawing/2014/main" id="{152DB435-A462-DE42-B8C2-9BBD7B1542C2}"/>
              </a:ext>
            </a:extLst>
          </p:cNvPr>
          <p:cNvPicPr>
            <a:picLocks noChangeAspect="1"/>
          </p:cNvPicPr>
          <p:nvPr/>
        </p:nvPicPr>
        <p:blipFill>
          <a:blip r:embed="rId4"/>
          <a:stretch>
            <a:fillRect/>
          </a:stretch>
        </p:blipFill>
        <p:spPr>
          <a:xfrm>
            <a:off x="10744736" y="3367255"/>
            <a:ext cx="228600" cy="304800"/>
          </a:xfrm>
          <a:prstGeom prst="rect">
            <a:avLst/>
          </a:prstGeom>
        </p:spPr>
      </p:pic>
      <p:cxnSp>
        <p:nvCxnSpPr>
          <p:cNvPr id="18" name="Straight Arrow Connector 17">
            <a:extLst>
              <a:ext uri="{FF2B5EF4-FFF2-40B4-BE49-F238E27FC236}">
                <a16:creationId xmlns:a16="http://schemas.microsoft.com/office/drawing/2014/main" id="{7955AEEB-178F-FC4B-99D4-7646A30A6C4C}"/>
              </a:ext>
            </a:extLst>
          </p:cNvPr>
          <p:cNvCxnSpPr/>
          <p:nvPr/>
        </p:nvCxnSpPr>
        <p:spPr>
          <a:xfrm>
            <a:off x="1447263" y="3519655"/>
            <a:ext cx="7625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F9B402A-A0F0-7143-8B6F-1CBC637136AF}"/>
              </a:ext>
            </a:extLst>
          </p:cNvPr>
          <p:cNvCxnSpPr/>
          <p:nvPr/>
        </p:nvCxnSpPr>
        <p:spPr>
          <a:xfrm>
            <a:off x="9836396" y="3534645"/>
            <a:ext cx="7625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3510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748F6E43-4B88-B24F-A822-F3C729023476}"/>
              </a:ext>
            </a:extLst>
          </p:cNvPr>
          <p:cNvSpPr txBox="1"/>
          <p:nvPr/>
        </p:nvSpPr>
        <p:spPr>
          <a:xfrm>
            <a:off x="4895035" y="1888880"/>
            <a:ext cx="2307042" cy="430887"/>
          </a:xfrm>
          <a:prstGeom prst="rect">
            <a:avLst/>
          </a:prstGeom>
          <a:noFill/>
        </p:spPr>
        <p:txBody>
          <a:bodyPr wrap="none" rtlCol="0">
            <a:spAutoFit/>
          </a:bodyPr>
          <a:lstStyle/>
          <a:p>
            <a:r>
              <a:rPr lang="en-US" sz="2200" b="1" dirty="0"/>
              <a:t>Modeling pipeline</a:t>
            </a:r>
          </a:p>
        </p:txBody>
      </p:sp>
      <p:sp>
        <p:nvSpPr>
          <p:cNvPr id="26" name="Rounded Rectangle 25">
            <a:extLst>
              <a:ext uri="{FF2B5EF4-FFF2-40B4-BE49-F238E27FC236}">
                <a16:creationId xmlns:a16="http://schemas.microsoft.com/office/drawing/2014/main" id="{90A76888-7EC4-EB4D-BAD2-CEC610EF076D}"/>
              </a:ext>
            </a:extLst>
          </p:cNvPr>
          <p:cNvSpPr/>
          <p:nvPr/>
        </p:nvSpPr>
        <p:spPr>
          <a:xfrm>
            <a:off x="2647485" y="2611242"/>
            <a:ext cx="2135374" cy="40409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Model</a:t>
            </a:r>
          </a:p>
        </p:txBody>
      </p:sp>
      <p:sp>
        <p:nvSpPr>
          <p:cNvPr id="27" name="Rounded Rectangle 26">
            <a:extLst>
              <a:ext uri="{FF2B5EF4-FFF2-40B4-BE49-F238E27FC236}">
                <a16:creationId xmlns:a16="http://schemas.microsoft.com/office/drawing/2014/main" id="{5867BD6A-E4B6-6543-8E9E-19D95D8C9E6E}"/>
              </a:ext>
            </a:extLst>
          </p:cNvPr>
          <p:cNvSpPr/>
          <p:nvPr/>
        </p:nvSpPr>
        <p:spPr>
          <a:xfrm>
            <a:off x="5036270" y="2602531"/>
            <a:ext cx="2205849" cy="40409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Computation</a:t>
            </a:r>
          </a:p>
        </p:txBody>
      </p:sp>
      <p:sp>
        <p:nvSpPr>
          <p:cNvPr id="28" name="Rounded Rectangle 27">
            <a:extLst>
              <a:ext uri="{FF2B5EF4-FFF2-40B4-BE49-F238E27FC236}">
                <a16:creationId xmlns:a16="http://schemas.microsoft.com/office/drawing/2014/main" id="{751AE942-4502-7149-A39B-D5B37DE23C34}"/>
              </a:ext>
            </a:extLst>
          </p:cNvPr>
          <p:cNvSpPr/>
          <p:nvPr/>
        </p:nvSpPr>
        <p:spPr>
          <a:xfrm>
            <a:off x="7495530" y="2581262"/>
            <a:ext cx="1942232" cy="44566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Training data</a:t>
            </a:r>
          </a:p>
        </p:txBody>
      </p:sp>
      <p:sp>
        <p:nvSpPr>
          <p:cNvPr id="2" name="Title 1">
            <a:extLst>
              <a:ext uri="{FF2B5EF4-FFF2-40B4-BE49-F238E27FC236}">
                <a16:creationId xmlns:a16="http://schemas.microsoft.com/office/drawing/2014/main" id="{08707E91-8895-614C-85BC-F7548059D1AE}"/>
              </a:ext>
            </a:extLst>
          </p:cNvPr>
          <p:cNvSpPr>
            <a:spLocks noGrp="1"/>
          </p:cNvSpPr>
          <p:nvPr>
            <p:ph type="title"/>
          </p:nvPr>
        </p:nvSpPr>
        <p:spPr/>
        <p:txBody>
          <a:bodyPr>
            <a:normAutofit fontScale="90000"/>
          </a:bodyPr>
          <a:lstStyle/>
          <a:p>
            <a:r>
              <a:rPr lang="en-US" dirty="0"/>
              <a:t>Uncertainty in every part of the system</a:t>
            </a:r>
          </a:p>
        </p:txBody>
      </p:sp>
      <p:sp>
        <p:nvSpPr>
          <p:cNvPr id="3" name="Content Placeholder 2">
            <a:extLst>
              <a:ext uri="{FF2B5EF4-FFF2-40B4-BE49-F238E27FC236}">
                <a16:creationId xmlns:a16="http://schemas.microsoft.com/office/drawing/2014/main" id="{E9723125-0068-DE40-B7D6-2944899C10C0}"/>
              </a:ext>
            </a:extLst>
          </p:cNvPr>
          <p:cNvSpPr>
            <a:spLocks noGrp="1"/>
          </p:cNvSpPr>
          <p:nvPr>
            <p:ph idx="1"/>
          </p:nvPr>
        </p:nvSpPr>
        <p:spPr>
          <a:xfrm>
            <a:off x="435864" y="1060704"/>
            <a:ext cx="9965436" cy="594149"/>
          </a:xfrm>
        </p:spPr>
        <p:txBody>
          <a:bodyPr/>
          <a:lstStyle/>
          <a:p>
            <a:r>
              <a:rPr lang="en-US" dirty="0"/>
              <a:t> Can we account for uncertainty in training and predictions?</a:t>
            </a:r>
          </a:p>
        </p:txBody>
      </p:sp>
      <p:sp>
        <p:nvSpPr>
          <p:cNvPr id="4" name="Date Placeholder 3">
            <a:extLst>
              <a:ext uri="{FF2B5EF4-FFF2-40B4-BE49-F238E27FC236}">
                <a16:creationId xmlns:a16="http://schemas.microsoft.com/office/drawing/2014/main" id="{DCAB406E-3315-0541-9F33-9C126318359C}"/>
              </a:ext>
            </a:extLst>
          </p:cNvPr>
          <p:cNvSpPr>
            <a:spLocks noGrp="1"/>
          </p:cNvSpPr>
          <p:nvPr>
            <p:ph type="dt" sz="half" idx="10"/>
          </p:nvPr>
        </p:nvSpPr>
        <p:spPr/>
        <p:txBody>
          <a:bodyPr/>
          <a:lstStyle/>
          <a:p>
            <a:fld id="{CDBCBEEF-020B-904E-AB75-B2BF6F308A64}" type="datetime1">
              <a:rPr lang="en-US" smtClean="0"/>
              <a:t>1/17/20</a:t>
            </a:fld>
            <a:endParaRPr lang="en-US"/>
          </a:p>
        </p:txBody>
      </p:sp>
      <p:sp>
        <p:nvSpPr>
          <p:cNvPr id="5" name="Footer Placeholder 4">
            <a:extLst>
              <a:ext uri="{FF2B5EF4-FFF2-40B4-BE49-F238E27FC236}">
                <a16:creationId xmlns:a16="http://schemas.microsoft.com/office/drawing/2014/main" id="{4689C73A-507F-2845-B29C-473D32C89057}"/>
              </a:ext>
            </a:extLst>
          </p:cNvPr>
          <p:cNvSpPr>
            <a:spLocks noGrp="1"/>
          </p:cNvSpPr>
          <p:nvPr>
            <p:ph type="ftr" sz="quarter" idx="11"/>
          </p:nvPr>
        </p:nvSpPr>
        <p:spPr/>
        <p:txBody>
          <a:bodyPr/>
          <a:lstStyle/>
          <a:p>
            <a:r>
              <a:rPr lang="en-US" dirty="0"/>
              <a:t>A. </a:t>
            </a:r>
            <a:r>
              <a:rPr lang="en-US" dirty="0" err="1"/>
              <a:t>Damianou</a:t>
            </a:r>
            <a:endParaRPr lang="en-US" dirty="0"/>
          </a:p>
        </p:txBody>
      </p:sp>
      <p:sp>
        <p:nvSpPr>
          <p:cNvPr id="6" name="Slide Number Placeholder 5">
            <a:extLst>
              <a:ext uri="{FF2B5EF4-FFF2-40B4-BE49-F238E27FC236}">
                <a16:creationId xmlns:a16="http://schemas.microsoft.com/office/drawing/2014/main" id="{E671B3E2-9095-9247-814F-89B9665812BD}"/>
              </a:ext>
            </a:extLst>
          </p:cNvPr>
          <p:cNvSpPr>
            <a:spLocks noGrp="1"/>
          </p:cNvSpPr>
          <p:nvPr>
            <p:ph type="sldNum" sz="quarter" idx="12"/>
          </p:nvPr>
        </p:nvSpPr>
        <p:spPr/>
        <p:txBody>
          <a:bodyPr/>
          <a:lstStyle/>
          <a:p>
            <a:fld id="{95022B00-7660-2F4F-996E-9B30EF8E54CF}" type="slidenum">
              <a:rPr lang="en-US" smtClean="0"/>
              <a:t>16</a:t>
            </a:fld>
            <a:endParaRPr lang="en-US"/>
          </a:p>
        </p:txBody>
      </p:sp>
      <p:sp>
        <p:nvSpPr>
          <p:cNvPr id="7" name="TextBox 6">
            <a:extLst>
              <a:ext uri="{FF2B5EF4-FFF2-40B4-BE49-F238E27FC236}">
                <a16:creationId xmlns:a16="http://schemas.microsoft.com/office/drawing/2014/main" id="{100D7F1B-F744-5648-A9B7-C954D0CFA4EA}"/>
              </a:ext>
            </a:extLst>
          </p:cNvPr>
          <p:cNvSpPr txBox="1"/>
          <p:nvPr/>
        </p:nvSpPr>
        <p:spPr>
          <a:xfrm>
            <a:off x="762460" y="2923398"/>
            <a:ext cx="684803" cy="369332"/>
          </a:xfrm>
          <a:prstGeom prst="rect">
            <a:avLst/>
          </a:prstGeom>
          <a:noFill/>
        </p:spPr>
        <p:txBody>
          <a:bodyPr wrap="none" rtlCol="0">
            <a:spAutoFit/>
          </a:bodyPr>
          <a:lstStyle/>
          <a:p>
            <a:r>
              <a:rPr lang="en-US" dirty="0"/>
              <a:t>Input</a:t>
            </a:r>
          </a:p>
        </p:txBody>
      </p:sp>
      <p:sp>
        <p:nvSpPr>
          <p:cNvPr id="12" name="TextBox 11">
            <a:extLst>
              <a:ext uri="{FF2B5EF4-FFF2-40B4-BE49-F238E27FC236}">
                <a16:creationId xmlns:a16="http://schemas.microsoft.com/office/drawing/2014/main" id="{FBABF466-B1F0-A64A-9039-3D0EC1793A95}"/>
              </a:ext>
            </a:extLst>
          </p:cNvPr>
          <p:cNvSpPr txBox="1"/>
          <p:nvPr/>
        </p:nvSpPr>
        <p:spPr>
          <a:xfrm>
            <a:off x="10415266" y="2923398"/>
            <a:ext cx="856325" cy="369332"/>
          </a:xfrm>
          <a:prstGeom prst="rect">
            <a:avLst/>
          </a:prstGeom>
          <a:noFill/>
        </p:spPr>
        <p:txBody>
          <a:bodyPr wrap="none" rtlCol="0">
            <a:spAutoFit/>
          </a:bodyPr>
          <a:lstStyle/>
          <a:p>
            <a:r>
              <a:rPr lang="en-US" dirty="0"/>
              <a:t>Output</a:t>
            </a:r>
          </a:p>
        </p:txBody>
      </p:sp>
      <p:sp>
        <p:nvSpPr>
          <p:cNvPr id="30" name="Rounded Rectangle 29">
            <a:extLst>
              <a:ext uri="{FF2B5EF4-FFF2-40B4-BE49-F238E27FC236}">
                <a16:creationId xmlns:a16="http://schemas.microsoft.com/office/drawing/2014/main" id="{A308B6E3-24F8-454A-9D96-BB4325D1C851}"/>
              </a:ext>
            </a:extLst>
          </p:cNvPr>
          <p:cNvSpPr/>
          <p:nvPr/>
        </p:nvSpPr>
        <p:spPr>
          <a:xfrm>
            <a:off x="2621755" y="3111170"/>
            <a:ext cx="2205849" cy="1056005"/>
          </a:xfrm>
          <a:prstGeom prst="roundRect">
            <a:avLst/>
          </a:prstGeom>
          <a:solidFill>
            <a:srgbClr val="FF4655">
              <a:alpha val="19000"/>
            </a:srgbClr>
          </a:solidFill>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rtlCol="0" anchor="t" anchorCtr="0"/>
          <a:lstStyle/>
          <a:p>
            <a:pPr marL="285750" indent="-285750">
              <a:buFont typeface="Arial" panose="020B0604020202020204" pitchFamily="34" charset="0"/>
              <a:buChar char="•"/>
            </a:pPr>
            <a:r>
              <a:rPr lang="en-US" dirty="0">
                <a:solidFill>
                  <a:schemeClr val="tx1"/>
                </a:solidFill>
              </a:rPr>
              <a:t>Assumptions</a:t>
            </a:r>
          </a:p>
          <a:p>
            <a:pPr marL="285750" indent="-285750">
              <a:buFont typeface="Arial" panose="020B0604020202020204" pitchFamily="34" charset="0"/>
              <a:buChar char="•"/>
            </a:pPr>
            <a:r>
              <a:rPr lang="en-US" dirty="0">
                <a:solidFill>
                  <a:schemeClr val="tx1"/>
                </a:solidFill>
              </a:rPr>
              <a:t>Ignorance</a:t>
            </a:r>
          </a:p>
          <a:p>
            <a:pPr marL="285750" indent="-285750">
              <a:buFont typeface="Arial" panose="020B0604020202020204" pitchFamily="34" charset="0"/>
              <a:buChar char="•"/>
            </a:pPr>
            <a:r>
              <a:rPr lang="en-US" dirty="0">
                <a:solidFill>
                  <a:schemeClr val="tx1"/>
                </a:solidFill>
              </a:rPr>
              <a:t>Model limitations</a:t>
            </a:r>
          </a:p>
          <a:p>
            <a:pPr marL="285750" indent="-285750">
              <a:buFont typeface="Arial" panose="020B0604020202020204" pitchFamily="34" charset="0"/>
              <a:buChar char="•"/>
            </a:pPr>
            <a:endParaRPr lang="en-US" dirty="0">
              <a:solidFill>
                <a:schemeClr val="tx1"/>
              </a:solidFill>
            </a:endParaRPr>
          </a:p>
        </p:txBody>
      </p:sp>
      <p:sp>
        <p:nvSpPr>
          <p:cNvPr id="34" name="Rounded Rectangle 33">
            <a:extLst>
              <a:ext uri="{FF2B5EF4-FFF2-40B4-BE49-F238E27FC236}">
                <a16:creationId xmlns:a16="http://schemas.microsoft.com/office/drawing/2014/main" id="{9265BD4E-8C50-2847-92CA-BBE93E9F7D85}"/>
              </a:ext>
            </a:extLst>
          </p:cNvPr>
          <p:cNvSpPr/>
          <p:nvPr/>
        </p:nvSpPr>
        <p:spPr>
          <a:xfrm>
            <a:off x="5056089" y="3109067"/>
            <a:ext cx="2205849" cy="1056005"/>
          </a:xfrm>
          <a:prstGeom prst="roundRect">
            <a:avLst/>
          </a:prstGeom>
          <a:solidFill>
            <a:srgbClr val="FF4655">
              <a:alpha val="19000"/>
            </a:srgbClr>
          </a:solidFill>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rtlCol="0" anchor="t" anchorCtr="0"/>
          <a:lstStyle/>
          <a:p>
            <a:pPr marL="285750" indent="-285750">
              <a:buFont typeface="Arial" panose="020B0604020202020204" pitchFamily="34" charset="0"/>
              <a:buChar char="•"/>
            </a:pPr>
            <a:r>
              <a:rPr lang="en-US" dirty="0">
                <a:solidFill>
                  <a:schemeClr val="tx1"/>
                </a:solidFill>
              </a:rPr>
              <a:t>Accuracy limits</a:t>
            </a:r>
          </a:p>
          <a:p>
            <a:pPr marL="285750" indent="-285750">
              <a:buFont typeface="Arial" panose="020B0604020202020204" pitchFamily="34" charset="0"/>
              <a:buChar char="•"/>
            </a:pPr>
            <a:r>
              <a:rPr lang="en-US" dirty="0">
                <a:solidFill>
                  <a:schemeClr val="tx1"/>
                </a:solidFill>
              </a:rPr>
              <a:t>Round-off error</a:t>
            </a:r>
          </a:p>
        </p:txBody>
      </p:sp>
      <p:sp>
        <p:nvSpPr>
          <p:cNvPr id="35" name="Rounded Rectangle 34">
            <a:extLst>
              <a:ext uri="{FF2B5EF4-FFF2-40B4-BE49-F238E27FC236}">
                <a16:creationId xmlns:a16="http://schemas.microsoft.com/office/drawing/2014/main" id="{1DB1D7CA-EEAD-3E4C-8AEC-93E2EA3C0A60}"/>
              </a:ext>
            </a:extLst>
          </p:cNvPr>
          <p:cNvSpPr/>
          <p:nvPr/>
        </p:nvSpPr>
        <p:spPr>
          <a:xfrm>
            <a:off x="7464783" y="3128886"/>
            <a:ext cx="1972979" cy="1006206"/>
          </a:xfrm>
          <a:prstGeom prst="roundRect">
            <a:avLst/>
          </a:prstGeom>
          <a:solidFill>
            <a:srgbClr val="FF4655">
              <a:alpha val="19000"/>
            </a:srgbClr>
          </a:solidFill>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rtlCol="0" anchor="t" anchorCtr="0"/>
          <a:lstStyle/>
          <a:p>
            <a:pPr marL="285750" indent="-285750">
              <a:buFont typeface="Arial" panose="020B0604020202020204" pitchFamily="34" charset="0"/>
              <a:buChar char="•"/>
            </a:pPr>
            <a:r>
              <a:rPr lang="en-US" dirty="0">
                <a:solidFill>
                  <a:schemeClr val="tx1"/>
                </a:solidFill>
              </a:rPr>
              <a:t>Measurement error</a:t>
            </a:r>
          </a:p>
          <a:p>
            <a:pPr marL="285750" indent="-285750">
              <a:buFont typeface="Arial" panose="020B0604020202020204" pitchFamily="34" charset="0"/>
              <a:buChar char="•"/>
            </a:pPr>
            <a:r>
              <a:rPr lang="en-US" dirty="0">
                <a:solidFill>
                  <a:schemeClr val="tx1"/>
                </a:solidFill>
              </a:rPr>
              <a:t>Train set bias</a:t>
            </a:r>
          </a:p>
          <a:p>
            <a:pPr marL="285750" indent="-285750">
              <a:buFont typeface="Arial" panose="020B0604020202020204" pitchFamily="34" charset="0"/>
              <a:buChar char="•"/>
            </a:pPr>
            <a:endParaRPr lang="en-US" dirty="0">
              <a:solidFill>
                <a:schemeClr val="tx1"/>
              </a:solidFill>
            </a:endParaRPr>
          </a:p>
        </p:txBody>
      </p:sp>
      <p:sp>
        <p:nvSpPr>
          <p:cNvPr id="36" name="Rounded Rectangle 35">
            <a:extLst>
              <a:ext uri="{FF2B5EF4-FFF2-40B4-BE49-F238E27FC236}">
                <a16:creationId xmlns:a16="http://schemas.microsoft.com/office/drawing/2014/main" id="{ABA44938-FF74-0C4E-A2A8-8007DE6F1CC0}"/>
              </a:ext>
            </a:extLst>
          </p:cNvPr>
          <p:cNvSpPr/>
          <p:nvPr/>
        </p:nvSpPr>
        <p:spPr>
          <a:xfrm>
            <a:off x="2647485" y="4268853"/>
            <a:ext cx="6790277" cy="528003"/>
          </a:xfrm>
          <a:prstGeom prst="roundRect">
            <a:avLst/>
          </a:prstGeom>
          <a:solidFill>
            <a:srgbClr val="FF4655">
              <a:alpha val="19000"/>
            </a:srgbClr>
          </a:solidFill>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rtlCol="0" anchor="t" anchorCtr="0"/>
          <a:lstStyle/>
          <a:p>
            <a:pPr algn="ctr"/>
            <a:r>
              <a:rPr lang="en-US" dirty="0">
                <a:solidFill>
                  <a:schemeClr val="tx1"/>
                </a:solidFill>
              </a:rPr>
              <a:t>Human error</a:t>
            </a:r>
          </a:p>
        </p:txBody>
      </p:sp>
      <p:sp>
        <p:nvSpPr>
          <p:cNvPr id="37" name="Rectangle 36">
            <a:extLst>
              <a:ext uri="{FF2B5EF4-FFF2-40B4-BE49-F238E27FC236}">
                <a16:creationId xmlns:a16="http://schemas.microsoft.com/office/drawing/2014/main" id="{C5DEFF6F-9021-C640-9D9D-311D4728133D}"/>
              </a:ext>
            </a:extLst>
          </p:cNvPr>
          <p:cNvSpPr/>
          <p:nvPr/>
        </p:nvSpPr>
        <p:spPr>
          <a:xfrm>
            <a:off x="2445543" y="1900421"/>
            <a:ext cx="7300913" cy="3313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E1E077AE-8B15-9C4E-9016-DAFD43A358DA}"/>
              </a:ext>
            </a:extLst>
          </p:cNvPr>
          <p:cNvCxnSpPr/>
          <p:nvPr/>
        </p:nvCxnSpPr>
        <p:spPr>
          <a:xfrm>
            <a:off x="4625626" y="3704833"/>
            <a:ext cx="53881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D7D50C0-6F67-064A-9292-9DE5A6AA51E3}"/>
              </a:ext>
            </a:extLst>
          </p:cNvPr>
          <p:cNvCxnSpPr/>
          <p:nvPr/>
        </p:nvCxnSpPr>
        <p:spPr>
          <a:xfrm>
            <a:off x="7155729" y="3403080"/>
            <a:ext cx="53881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F800406-411B-D249-BC51-31DE68539CC5}"/>
              </a:ext>
            </a:extLst>
          </p:cNvPr>
          <p:cNvSpPr txBox="1"/>
          <p:nvPr/>
        </p:nvSpPr>
        <p:spPr>
          <a:xfrm>
            <a:off x="598589" y="5835927"/>
            <a:ext cx="4461991" cy="400110"/>
          </a:xfrm>
          <a:prstGeom prst="rect">
            <a:avLst/>
          </a:prstGeom>
          <a:noFill/>
        </p:spPr>
        <p:txBody>
          <a:bodyPr wrap="none" rtlCol="0">
            <a:spAutoFit/>
          </a:bodyPr>
          <a:lstStyle/>
          <a:p>
            <a:r>
              <a:rPr lang="en-US" sz="2000" dirty="0"/>
              <a:t>Uncertainty = errors + lack of knowledge.</a:t>
            </a:r>
          </a:p>
        </p:txBody>
      </p:sp>
      <p:pic>
        <p:nvPicPr>
          <p:cNvPr id="20" name="Picture 19">
            <a:extLst>
              <a:ext uri="{FF2B5EF4-FFF2-40B4-BE49-F238E27FC236}">
                <a16:creationId xmlns:a16="http://schemas.microsoft.com/office/drawing/2014/main" id="{CC6425A5-1A7F-1743-8AE0-57AB563C2543}"/>
              </a:ext>
            </a:extLst>
          </p:cNvPr>
          <p:cNvPicPr>
            <a:picLocks noChangeAspect="1"/>
          </p:cNvPicPr>
          <p:nvPr/>
        </p:nvPicPr>
        <p:blipFill rotWithShape="1">
          <a:blip r:embed="rId3"/>
          <a:srcRect l="-1" t="11447" r="55501" b="32361"/>
          <a:stretch/>
        </p:blipFill>
        <p:spPr>
          <a:xfrm rot="21241818">
            <a:off x="3454270" y="1809506"/>
            <a:ext cx="4653738" cy="3300640"/>
          </a:xfrm>
          <a:prstGeom prst="rect">
            <a:avLst/>
          </a:prstGeom>
          <a:effectLst>
            <a:outerShdw blurRad="50800" dist="76200" dir="8100000" algn="tr" rotWithShape="0">
              <a:prstClr val="black">
                <a:alpha val="40000"/>
              </a:prstClr>
            </a:outerShdw>
          </a:effectLst>
        </p:spPr>
      </p:pic>
      <p:cxnSp>
        <p:nvCxnSpPr>
          <p:cNvPr id="10" name="Curved Connector 9">
            <a:extLst>
              <a:ext uri="{FF2B5EF4-FFF2-40B4-BE49-F238E27FC236}">
                <a16:creationId xmlns:a16="http://schemas.microsoft.com/office/drawing/2014/main" id="{563BC1D9-A063-004F-B7B6-EB0D45A46251}"/>
              </a:ext>
            </a:extLst>
          </p:cNvPr>
          <p:cNvCxnSpPr>
            <a:cxnSpLocks/>
          </p:cNvCxnSpPr>
          <p:nvPr/>
        </p:nvCxnSpPr>
        <p:spPr>
          <a:xfrm rot="16200000" flipH="1">
            <a:off x="6340946" y="4460404"/>
            <a:ext cx="1485902" cy="823270"/>
          </a:xfrm>
          <a:prstGeom prst="curvedConnector3">
            <a:avLst>
              <a:gd name="adj1" fmla="val 102885"/>
            </a:avLst>
          </a:prstGeom>
          <a:ln>
            <a:tailEnd type="stealth"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5A2742C-29CC-C84A-938F-72B133EE664C}"/>
              </a:ext>
            </a:extLst>
          </p:cNvPr>
          <p:cNvSpPr txBox="1"/>
          <p:nvPr/>
        </p:nvSpPr>
        <p:spPr>
          <a:xfrm>
            <a:off x="7453629" y="5403354"/>
            <a:ext cx="2428293" cy="400110"/>
          </a:xfrm>
          <a:prstGeom prst="rect">
            <a:avLst/>
          </a:prstGeom>
          <a:noFill/>
        </p:spPr>
        <p:txBody>
          <a:bodyPr wrap="none" rtlCol="0">
            <a:spAutoFit/>
          </a:bodyPr>
          <a:lstStyle/>
          <a:p>
            <a:r>
              <a:rPr lang="en-US" sz="2000" dirty="0"/>
              <a:t>Deterministic model: </a:t>
            </a:r>
          </a:p>
        </p:txBody>
      </p:sp>
      <p:pic>
        <p:nvPicPr>
          <p:cNvPr id="8" name="Picture 7">
            <a:extLst>
              <a:ext uri="{FF2B5EF4-FFF2-40B4-BE49-F238E27FC236}">
                <a16:creationId xmlns:a16="http://schemas.microsoft.com/office/drawing/2014/main" id="{7D2C63AF-4E9D-C245-8EFF-E4AD4668673C}"/>
              </a:ext>
            </a:extLst>
          </p:cNvPr>
          <p:cNvPicPr>
            <a:picLocks noChangeAspect="1"/>
          </p:cNvPicPr>
          <p:nvPr/>
        </p:nvPicPr>
        <p:blipFill>
          <a:blip r:embed="rId4"/>
          <a:stretch>
            <a:fillRect/>
          </a:stretch>
        </p:blipFill>
        <p:spPr>
          <a:xfrm>
            <a:off x="1017104" y="3415573"/>
            <a:ext cx="241300" cy="215900"/>
          </a:xfrm>
          <a:prstGeom prst="rect">
            <a:avLst/>
          </a:prstGeom>
        </p:spPr>
      </p:pic>
      <p:pic>
        <p:nvPicPr>
          <p:cNvPr id="13" name="Picture 12">
            <a:extLst>
              <a:ext uri="{FF2B5EF4-FFF2-40B4-BE49-F238E27FC236}">
                <a16:creationId xmlns:a16="http://schemas.microsoft.com/office/drawing/2014/main" id="{152DB435-A462-DE42-B8C2-9BBD7B1542C2}"/>
              </a:ext>
            </a:extLst>
          </p:cNvPr>
          <p:cNvPicPr>
            <a:picLocks noChangeAspect="1"/>
          </p:cNvPicPr>
          <p:nvPr/>
        </p:nvPicPr>
        <p:blipFill>
          <a:blip r:embed="rId5"/>
          <a:stretch>
            <a:fillRect/>
          </a:stretch>
        </p:blipFill>
        <p:spPr>
          <a:xfrm>
            <a:off x="10744736" y="3367255"/>
            <a:ext cx="228600" cy="304800"/>
          </a:xfrm>
          <a:prstGeom prst="rect">
            <a:avLst/>
          </a:prstGeom>
        </p:spPr>
      </p:pic>
      <p:pic>
        <p:nvPicPr>
          <p:cNvPr id="16" name="Picture 15">
            <a:extLst>
              <a:ext uri="{FF2B5EF4-FFF2-40B4-BE49-F238E27FC236}">
                <a16:creationId xmlns:a16="http://schemas.microsoft.com/office/drawing/2014/main" id="{3670EC43-9E9B-9A46-B6FC-FEDB881248F1}"/>
              </a:ext>
            </a:extLst>
          </p:cNvPr>
          <p:cNvPicPr>
            <a:picLocks noChangeAspect="1"/>
          </p:cNvPicPr>
          <p:nvPr/>
        </p:nvPicPr>
        <p:blipFill>
          <a:blip r:embed="rId6"/>
          <a:stretch>
            <a:fillRect/>
          </a:stretch>
        </p:blipFill>
        <p:spPr>
          <a:xfrm>
            <a:off x="9858778" y="5402534"/>
            <a:ext cx="1607477" cy="343796"/>
          </a:xfrm>
          <a:prstGeom prst="rect">
            <a:avLst/>
          </a:prstGeom>
        </p:spPr>
      </p:pic>
      <p:cxnSp>
        <p:nvCxnSpPr>
          <p:cNvPr id="18" name="Straight Arrow Connector 17">
            <a:extLst>
              <a:ext uri="{FF2B5EF4-FFF2-40B4-BE49-F238E27FC236}">
                <a16:creationId xmlns:a16="http://schemas.microsoft.com/office/drawing/2014/main" id="{7955AEEB-178F-FC4B-99D4-7646A30A6C4C}"/>
              </a:ext>
            </a:extLst>
          </p:cNvPr>
          <p:cNvCxnSpPr/>
          <p:nvPr/>
        </p:nvCxnSpPr>
        <p:spPr>
          <a:xfrm>
            <a:off x="1447263" y="3519655"/>
            <a:ext cx="7625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F9B402A-A0F0-7143-8B6F-1CBC637136AF}"/>
              </a:ext>
            </a:extLst>
          </p:cNvPr>
          <p:cNvCxnSpPr/>
          <p:nvPr/>
        </p:nvCxnSpPr>
        <p:spPr>
          <a:xfrm>
            <a:off x="9836396" y="3534645"/>
            <a:ext cx="7625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8061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46A7A-381A-8B4C-B432-AD2EAB50EA9D}"/>
              </a:ext>
            </a:extLst>
          </p:cNvPr>
          <p:cNvSpPr>
            <a:spLocks noGrp="1"/>
          </p:cNvSpPr>
          <p:nvPr>
            <p:ph type="title"/>
          </p:nvPr>
        </p:nvSpPr>
        <p:spPr/>
        <p:txBody>
          <a:bodyPr>
            <a:normAutofit fontScale="90000"/>
          </a:bodyPr>
          <a:lstStyle/>
          <a:p>
            <a:r>
              <a:rPr lang="en-US" dirty="0"/>
              <a:t>Need for uncertainty</a:t>
            </a:r>
          </a:p>
        </p:txBody>
      </p:sp>
      <p:sp>
        <p:nvSpPr>
          <p:cNvPr id="3" name="Content Placeholder 2">
            <a:extLst>
              <a:ext uri="{FF2B5EF4-FFF2-40B4-BE49-F238E27FC236}">
                <a16:creationId xmlns:a16="http://schemas.microsoft.com/office/drawing/2014/main" id="{6DA7FA86-AE6F-7B4F-A1B5-5D3DDA3AE574}"/>
              </a:ext>
            </a:extLst>
          </p:cNvPr>
          <p:cNvSpPr>
            <a:spLocks noGrp="1"/>
          </p:cNvSpPr>
          <p:nvPr>
            <p:ph idx="1"/>
          </p:nvPr>
        </p:nvSpPr>
        <p:spPr/>
        <p:txBody>
          <a:bodyPr>
            <a:normAutofit/>
          </a:bodyPr>
          <a:lstStyle/>
          <a:p>
            <a:pPr marL="0" indent="0">
              <a:buNone/>
            </a:pPr>
            <a:r>
              <a:rPr lang="en-US" dirty="0"/>
              <a:t> Quantifying what “you don’t know”:</a:t>
            </a:r>
          </a:p>
          <a:p>
            <a:pPr marL="0" indent="0">
              <a:buNone/>
            </a:pPr>
            <a:endParaRPr lang="en-US" sz="800" dirty="0"/>
          </a:p>
          <a:p>
            <a:r>
              <a:rPr lang="en-US" sz="2400" dirty="0"/>
              <a:t> Acts as a </a:t>
            </a:r>
            <a:r>
              <a:rPr lang="en-US" sz="2400" dirty="0" err="1"/>
              <a:t>regularizer</a:t>
            </a:r>
            <a:r>
              <a:rPr lang="en-US" sz="2400" dirty="0"/>
              <a:t> during training</a:t>
            </a:r>
          </a:p>
          <a:p>
            <a:pPr marL="0" indent="0">
              <a:buNone/>
            </a:pPr>
            <a:endParaRPr lang="en-US" sz="600" dirty="0"/>
          </a:p>
          <a:p>
            <a:r>
              <a:rPr lang="en-US" sz="2400" dirty="0"/>
              <a:t> Helps to avoid overfitting</a:t>
            </a:r>
          </a:p>
          <a:p>
            <a:pPr marL="0" indent="0">
              <a:buNone/>
            </a:pPr>
            <a:endParaRPr lang="en-US" sz="600" dirty="0"/>
          </a:p>
          <a:p>
            <a:r>
              <a:rPr lang="en-US" sz="2400" dirty="0"/>
              <a:t> Allows us to inspect the system &amp; collect better data </a:t>
            </a:r>
          </a:p>
          <a:p>
            <a:pPr marL="0" indent="0">
              <a:buNone/>
            </a:pPr>
            <a:endParaRPr lang="en-US" sz="600" dirty="0"/>
          </a:p>
          <a:p>
            <a:r>
              <a:rPr lang="en-US" sz="2400" dirty="0"/>
              <a:t> Provides uncertainty in predictions, </a:t>
            </a:r>
            <a:br>
              <a:rPr lang="en-US" sz="2400" dirty="0"/>
            </a:br>
            <a:r>
              <a:rPr lang="en-US" sz="2400" dirty="0"/>
              <a:t> useful for downstream tasks (health; self-driving cars)</a:t>
            </a:r>
          </a:p>
          <a:p>
            <a:endParaRPr lang="en-US" dirty="0"/>
          </a:p>
          <a:p>
            <a:pPr marL="0" indent="0">
              <a:buNone/>
            </a:pPr>
            <a:r>
              <a:rPr lang="en-US" dirty="0">
                <a:sym typeface="Wingdings" pitchFamily="2" charset="2"/>
              </a:rPr>
              <a:t></a:t>
            </a:r>
            <a:r>
              <a:rPr lang="en-US" i="1" dirty="0"/>
              <a:t> Better human-computer collaboration</a:t>
            </a:r>
          </a:p>
        </p:txBody>
      </p:sp>
      <p:sp>
        <p:nvSpPr>
          <p:cNvPr id="4" name="Date Placeholder 3">
            <a:extLst>
              <a:ext uri="{FF2B5EF4-FFF2-40B4-BE49-F238E27FC236}">
                <a16:creationId xmlns:a16="http://schemas.microsoft.com/office/drawing/2014/main" id="{72103A9A-5232-BE43-892F-5AEC0BBF8E85}"/>
              </a:ext>
            </a:extLst>
          </p:cNvPr>
          <p:cNvSpPr>
            <a:spLocks noGrp="1"/>
          </p:cNvSpPr>
          <p:nvPr>
            <p:ph type="dt" sz="half" idx="10"/>
          </p:nvPr>
        </p:nvSpPr>
        <p:spPr/>
        <p:txBody>
          <a:bodyPr/>
          <a:lstStyle/>
          <a:p>
            <a:fld id="{CDBCBEEF-020B-904E-AB75-B2BF6F308A64}" type="datetime1">
              <a:rPr lang="en-US" smtClean="0"/>
              <a:t>1/17/20</a:t>
            </a:fld>
            <a:endParaRPr lang="en-US"/>
          </a:p>
        </p:txBody>
      </p:sp>
      <p:sp>
        <p:nvSpPr>
          <p:cNvPr id="5" name="Footer Placeholder 4">
            <a:extLst>
              <a:ext uri="{FF2B5EF4-FFF2-40B4-BE49-F238E27FC236}">
                <a16:creationId xmlns:a16="http://schemas.microsoft.com/office/drawing/2014/main" id="{9B4A0EA1-17D0-4D46-B3E0-9D833BA71EDC}"/>
              </a:ext>
            </a:extLst>
          </p:cNvPr>
          <p:cNvSpPr>
            <a:spLocks noGrp="1"/>
          </p:cNvSpPr>
          <p:nvPr>
            <p:ph type="ftr" sz="quarter" idx="11"/>
          </p:nvPr>
        </p:nvSpPr>
        <p:spPr/>
        <p:txBody>
          <a:bodyPr/>
          <a:lstStyle/>
          <a:p>
            <a:r>
              <a:rPr lang="en-US"/>
              <a:t>A. Damianou</a:t>
            </a:r>
          </a:p>
        </p:txBody>
      </p:sp>
      <p:sp>
        <p:nvSpPr>
          <p:cNvPr id="6" name="Slide Number Placeholder 5">
            <a:extLst>
              <a:ext uri="{FF2B5EF4-FFF2-40B4-BE49-F238E27FC236}">
                <a16:creationId xmlns:a16="http://schemas.microsoft.com/office/drawing/2014/main" id="{85877EFB-D1E3-754C-9503-DFC3FDA51666}"/>
              </a:ext>
            </a:extLst>
          </p:cNvPr>
          <p:cNvSpPr>
            <a:spLocks noGrp="1"/>
          </p:cNvSpPr>
          <p:nvPr>
            <p:ph type="sldNum" sz="quarter" idx="12"/>
          </p:nvPr>
        </p:nvSpPr>
        <p:spPr/>
        <p:txBody>
          <a:bodyPr/>
          <a:lstStyle/>
          <a:p>
            <a:fld id="{95022B00-7660-2F4F-996E-9B30EF8E54CF}" type="slidenum">
              <a:rPr lang="en-US" smtClean="0"/>
              <a:t>17</a:t>
            </a:fld>
            <a:endParaRPr lang="en-US"/>
          </a:p>
        </p:txBody>
      </p:sp>
      <p:pic>
        <p:nvPicPr>
          <p:cNvPr id="7" name="Picture 6">
            <a:extLst>
              <a:ext uri="{FF2B5EF4-FFF2-40B4-BE49-F238E27FC236}">
                <a16:creationId xmlns:a16="http://schemas.microsoft.com/office/drawing/2014/main" id="{1C3678FF-8EFC-9949-AB9B-9383E26C38F8}"/>
              </a:ext>
            </a:extLst>
          </p:cNvPr>
          <p:cNvPicPr>
            <a:picLocks noChangeAspect="1"/>
          </p:cNvPicPr>
          <p:nvPr/>
        </p:nvPicPr>
        <p:blipFill rotWithShape="1">
          <a:blip r:embed="rId3"/>
          <a:srcRect r="20683"/>
          <a:stretch/>
        </p:blipFill>
        <p:spPr>
          <a:xfrm rot="21422502">
            <a:off x="7509003" y="1198076"/>
            <a:ext cx="4202791" cy="3113991"/>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3275155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F8E66-9467-D64E-8762-0CD19F2AAE44}"/>
              </a:ext>
            </a:extLst>
          </p:cNvPr>
          <p:cNvSpPr>
            <a:spLocks noGrp="1"/>
          </p:cNvSpPr>
          <p:nvPr>
            <p:ph type="title"/>
          </p:nvPr>
        </p:nvSpPr>
        <p:spPr/>
        <p:txBody>
          <a:bodyPr>
            <a:normAutofit fontScale="90000"/>
          </a:bodyPr>
          <a:lstStyle/>
          <a:p>
            <a:r>
              <a:rPr lang="en-US" dirty="0"/>
              <a:t>Bayesian uncertainty modeling</a:t>
            </a:r>
          </a:p>
        </p:txBody>
      </p:sp>
      <p:sp>
        <p:nvSpPr>
          <p:cNvPr id="3" name="Content Placeholder 2">
            <a:extLst>
              <a:ext uri="{FF2B5EF4-FFF2-40B4-BE49-F238E27FC236}">
                <a16:creationId xmlns:a16="http://schemas.microsoft.com/office/drawing/2014/main" id="{14A8E875-9645-6443-A701-6ED8DB9E4EEB}"/>
              </a:ext>
            </a:extLst>
          </p:cNvPr>
          <p:cNvSpPr>
            <a:spLocks noGrp="1"/>
          </p:cNvSpPr>
          <p:nvPr>
            <p:ph idx="1"/>
          </p:nvPr>
        </p:nvSpPr>
        <p:spPr/>
        <p:txBody>
          <a:bodyPr/>
          <a:lstStyle/>
          <a:p>
            <a:pPr marL="0" indent="0">
              <a:buNone/>
            </a:pPr>
            <a:r>
              <a:rPr lang="en-US" dirty="0"/>
              <a:t>In a nutshell:</a:t>
            </a:r>
          </a:p>
          <a:p>
            <a:pPr marL="0" indent="0">
              <a:buNone/>
            </a:pPr>
            <a:r>
              <a:rPr lang="en-US" dirty="0"/>
              <a:t> </a:t>
            </a:r>
          </a:p>
          <a:p>
            <a:r>
              <a:rPr lang="en-US" dirty="0"/>
              <a:t> Do not learn single optimal values of parameters w’. </a:t>
            </a:r>
            <a:br>
              <a:rPr lang="en-US" dirty="0"/>
            </a:br>
            <a:r>
              <a:rPr lang="en-US" dirty="0"/>
              <a:t>  Learn distributions p(w | data)</a:t>
            </a:r>
          </a:p>
          <a:p>
            <a:r>
              <a:rPr lang="en-US" dirty="0"/>
              <a:t> Predictions: p(y* | data*, w’) [no uncertainty]</a:t>
            </a:r>
            <a:br>
              <a:rPr lang="en-US" dirty="0"/>
            </a:br>
            <a:r>
              <a:rPr lang="en-US" dirty="0"/>
              <a:t>turns into \int p(y*| data*, w) p(w | data) </a:t>
            </a:r>
            <a:r>
              <a:rPr lang="en-US" dirty="0" err="1"/>
              <a:t>dw</a:t>
            </a:r>
            <a:r>
              <a:rPr lang="en-US" dirty="0"/>
              <a:t> -&gt; this has uncertainty</a:t>
            </a:r>
          </a:p>
          <a:p>
            <a:r>
              <a:rPr lang="en-US" dirty="0"/>
              <a:t> GPs: \int p(y* | f*) p(f* | data) df</a:t>
            </a:r>
          </a:p>
        </p:txBody>
      </p:sp>
      <p:sp>
        <p:nvSpPr>
          <p:cNvPr id="4" name="Date Placeholder 3">
            <a:extLst>
              <a:ext uri="{FF2B5EF4-FFF2-40B4-BE49-F238E27FC236}">
                <a16:creationId xmlns:a16="http://schemas.microsoft.com/office/drawing/2014/main" id="{8AF426DF-EFF3-1749-BF7D-D49A3E0C8315}"/>
              </a:ext>
            </a:extLst>
          </p:cNvPr>
          <p:cNvSpPr>
            <a:spLocks noGrp="1"/>
          </p:cNvSpPr>
          <p:nvPr>
            <p:ph type="dt" sz="half" idx="10"/>
          </p:nvPr>
        </p:nvSpPr>
        <p:spPr/>
        <p:txBody>
          <a:bodyPr/>
          <a:lstStyle/>
          <a:p>
            <a:fld id="{CDBCBEEF-020B-904E-AB75-B2BF6F308A64}" type="datetime1">
              <a:rPr lang="en-US" smtClean="0"/>
              <a:t>1/17/20</a:t>
            </a:fld>
            <a:endParaRPr lang="en-US"/>
          </a:p>
        </p:txBody>
      </p:sp>
      <p:sp>
        <p:nvSpPr>
          <p:cNvPr id="5" name="Footer Placeholder 4">
            <a:extLst>
              <a:ext uri="{FF2B5EF4-FFF2-40B4-BE49-F238E27FC236}">
                <a16:creationId xmlns:a16="http://schemas.microsoft.com/office/drawing/2014/main" id="{F2B39FBF-D0AB-004C-8144-30E9124560B9}"/>
              </a:ext>
            </a:extLst>
          </p:cNvPr>
          <p:cNvSpPr>
            <a:spLocks noGrp="1"/>
          </p:cNvSpPr>
          <p:nvPr>
            <p:ph type="ftr" sz="quarter" idx="11"/>
          </p:nvPr>
        </p:nvSpPr>
        <p:spPr/>
        <p:txBody>
          <a:bodyPr/>
          <a:lstStyle/>
          <a:p>
            <a:r>
              <a:rPr lang="en-US"/>
              <a:t>A. Damianou</a:t>
            </a:r>
          </a:p>
        </p:txBody>
      </p:sp>
      <p:sp>
        <p:nvSpPr>
          <p:cNvPr id="6" name="Slide Number Placeholder 5">
            <a:extLst>
              <a:ext uri="{FF2B5EF4-FFF2-40B4-BE49-F238E27FC236}">
                <a16:creationId xmlns:a16="http://schemas.microsoft.com/office/drawing/2014/main" id="{17C6BA8A-BA66-1148-9046-FDBB3A3F05C0}"/>
              </a:ext>
            </a:extLst>
          </p:cNvPr>
          <p:cNvSpPr>
            <a:spLocks noGrp="1"/>
          </p:cNvSpPr>
          <p:nvPr>
            <p:ph type="sldNum" sz="quarter" idx="12"/>
          </p:nvPr>
        </p:nvSpPr>
        <p:spPr/>
        <p:txBody>
          <a:bodyPr/>
          <a:lstStyle/>
          <a:p>
            <a:fld id="{95022B00-7660-2F4F-996E-9B30EF8E54CF}" type="slidenum">
              <a:rPr lang="en-US" smtClean="0"/>
              <a:t>18</a:t>
            </a:fld>
            <a:endParaRPr lang="en-US"/>
          </a:p>
        </p:txBody>
      </p:sp>
    </p:spTree>
    <p:extLst>
      <p:ext uri="{BB962C8B-B14F-4D97-AF65-F5344CB8AC3E}">
        <p14:creationId xmlns:p14="http://schemas.microsoft.com/office/powerpoint/2010/main" val="526972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4DB68E-CCCC-1548-9DE2-B6202EAF1B5C}"/>
              </a:ext>
            </a:extLst>
          </p:cNvPr>
          <p:cNvSpPr>
            <a:spLocks noGrp="1"/>
          </p:cNvSpPr>
          <p:nvPr>
            <p:ph type="dt" sz="half" idx="10"/>
          </p:nvPr>
        </p:nvSpPr>
        <p:spPr/>
        <p:txBody>
          <a:bodyPr/>
          <a:lstStyle/>
          <a:p>
            <a:fld id="{BD9D2048-F529-0C49-964B-5A68CFE754DC}" type="datetime1">
              <a:rPr lang="en-US" smtClean="0"/>
              <a:t>1/17/20</a:t>
            </a:fld>
            <a:endParaRPr lang="en-US"/>
          </a:p>
        </p:txBody>
      </p:sp>
      <p:sp>
        <p:nvSpPr>
          <p:cNvPr id="3" name="Footer Placeholder 2">
            <a:extLst>
              <a:ext uri="{FF2B5EF4-FFF2-40B4-BE49-F238E27FC236}">
                <a16:creationId xmlns:a16="http://schemas.microsoft.com/office/drawing/2014/main" id="{951E1F27-5116-0842-BB2C-6E7E64E40545}"/>
              </a:ext>
            </a:extLst>
          </p:cNvPr>
          <p:cNvSpPr>
            <a:spLocks noGrp="1"/>
          </p:cNvSpPr>
          <p:nvPr>
            <p:ph type="ftr" sz="quarter" idx="11"/>
          </p:nvPr>
        </p:nvSpPr>
        <p:spPr/>
        <p:txBody>
          <a:bodyPr/>
          <a:lstStyle/>
          <a:p>
            <a:r>
              <a:rPr lang="en-US"/>
              <a:t>A. Damianou</a:t>
            </a:r>
          </a:p>
        </p:txBody>
      </p:sp>
      <p:sp>
        <p:nvSpPr>
          <p:cNvPr id="4" name="Slide Number Placeholder 3">
            <a:extLst>
              <a:ext uri="{FF2B5EF4-FFF2-40B4-BE49-F238E27FC236}">
                <a16:creationId xmlns:a16="http://schemas.microsoft.com/office/drawing/2014/main" id="{9797ADB7-5421-8148-8AF9-CF950C5D6A1E}"/>
              </a:ext>
            </a:extLst>
          </p:cNvPr>
          <p:cNvSpPr>
            <a:spLocks noGrp="1"/>
          </p:cNvSpPr>
          <p:nvPr>
            <p:ph type="sldNum" sz="quarter" idx="12"/>
          </p:nvPr>
        </p:nvSpPr>
        <p:spPr/>
        <p:txBody>
          <a:bodyPr/>
          <a:lstStyle/>
          <a:p>
            <a:fld id="{95022B00-7660-2F4F-996E-9B30EF8E54CF}" type="slidenum">
              <a:rPr lang="en-US" smtClean="0"/>
              <a:t>19</a:t>
            </a:fld>
            <a:endParaRPr lang="en-US"/>
          </a:p>
        </p:txBody>
      </p:sp>
      <p:sp>
        <p:nvSpPr>
          <p:cNvPr id="5" name="TextBox 4">
            <a:extLst>
              <a:ext uri="{FF2B5EF4-FFF2-40B4-BE49-F238E27FC236}">
                <a16:creationId xmlns:a16="http://schemas.microsoft.com/office/drawing/2014/main" id="{B4712396-59B5-0948-9397-963A9426CF48}"/>
              </a:ext>
            </a:extLst>
          </p:cNvPr>
          <p:cNvSpPr txBox="1"/>
          <p:nvPr/>
        </p:nvSpPr>
        <p:spPr>
          <a:xfrm>
            <a:off x="2980232" y="2542030"/>
            <a:ext cx="5437258" cy="677108"/>
          </a:xfrm>
          <a:prstGeom prst="rect">
            <a:avLst/>
          </a:prstGeom>
          <a:noFill/>
        </p:spPr>
        <p:txBody>
          <a:bodyPr wrap="none" rtlCol="0">
            <a:spAutoFit/>
          </a:bodyPr>
          <a:lstStyle/>
          <a:p>
            <a:r>
              <a:rPr lang="en-US" sz="3800" dirty="0"/>
              <a:t>Probabilistic deep learning</a:t>
            </a:r>
          </a:p>
        </p:txBody>
      </p:sp>
      <p:sp>
        <p:nvSpPr>
          <p:cNvPr id="6" name="TextBox 5">
            <a:extLst>
              <a:ext uri="{FF2B5EF4-FFF2-40B4-BE49-F238E27FC236}">
                <a16:creationId xmlns:a16="http://schemas.microsoft.com/office/drawing/2014/main" id="{98D39601-3091-2F4F-BE5C-BA3800805A5E}"/>
              </a:ext>
            </a:extLst>
          </p:cNvPr>
          <p:cNvSpPr txBox="1"/>
          <p:nvPr/>
        </p:nvSpPr>
        <p:spPr>
          <a:xfrm>
            <a:off x="1424067" y="4837842"/>
            <a:ext cx="9710346" cy="400110"/>
          </a:xfrm>
          <a:prstGeom prst="rect">
            <a:avLst/>
          </a:prstGeom>
          <a:noFill/>
        </p:spPr>
        <p:txBody>
          <a:bodyPr wrap="square" rtlCol="0">
            <a:spAutoFit/>
          </a:bodyPr>
          <a:lstStyle/>
          <a:p>
            <a:r>
              <a:rPr lang="en-US" dirty="0"/>
              <a:t>See also: </a:t>
            </a:r>
            <a:r>
              <a:rPr lang="en-US" sz="2000" dirty="0">
                <a:hlinkClick r:id="rId2"/>
              </a:rPr>
              <a:t>http://adamian.github.io/talks/Damianou_deep_learning_rss_2018.pdf</a:t>
            </a:r>
            <a:endParaRPr lang="en-US" sz="2000" dirty="0"/>
          </a:p>
        </p:txBody>
      </p:sp>
    </p:spTree>
    <p:extLst>
      <p:ext uri="{BB962C8B-B14F-4D97-AF65-F5344CB8AC3E}">
        <p14:creationId xmlns:p14="http://schemas.microsoft.com/office/powerpoint/2010/main" val="1636836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787894-E169-6A4D-A488-D0098C3D9A2A}"/>
              </a:ext>
            </a:extLst>
          </p:cNvPr>
          <p:cNvSpPr>
            <a:spLocks noGrp="1"/>
          </p:cNvSpPr>
          <p:nvPr>
            <p:ph type="dt" sz="half" idx="10"/>
          </p:nvPr>
        </p:nvSpPr>
        <p:spPr/>
        <p:txBody>
          <a:bodyPr/>
          <a:lstStyle/>
          <a:p>
            <a:fld id="{BD9D2048-F529-0C49-964B-5A68CFE754DC}" type="datetime1">
              <a:rPr lang="en-US" smtClean="0"/>
              <a:t>1/17/20</a:t>
            </a:fld>
            <a:endParaRPr lang="en-US"/>
          </a:p>
        </p:txBody>
      </p:sp>
      <p:sp>
        <p:nvSpPr>
          <p:cNvPr id="3" name="Footer Placeholder 2">
            <a:extLst>
              <a:ext uri="{FF2B5EF4-FFF2-40B4-BE49-F238E27FC236}">
                <a16:creationId xmlns:a16="http://schemas.microsoft.com/office/drawing/2014/main" id="{5A61AD55-A312-9F4E-805A-C2DB5874547E}"/>
              </a:ext>
            </a:extLst>
          </p:cNvPr>
          <p:cNvSpPr>
            <a:spLocks noGrp="1"/>
          </p:cNvSpPr>
          <p:nvPr>
            <p:ph type="ftr" sz="quarter" idx="11"/>
          </p:nvPr>
        </p:nvSpPr>
        <p:spPr/>
        <p:txBody>
          <a:bodyPr/>
          <a:lstStyle/>
          <a:p>
            <a:r>
              <a:rPr lang="en-US"/>
              <a:t>A. Damianou</a:t>
            </a:r>
          </a:p>
        </p:txBody>
      </p:sp>
      <p:sp>
        <p:nvSpPr>
          <p:cNvPr id="4" name="Slide Number Placeholder 3">
            <a:extLst>
              <a:ext uri="{FF2B5EF4-FFF2-40B4-BE49-F238E27FC236}">
                <a16:creationId xmlns:a16="http://schemas.microsoft.com/office/drawing/2014/main" id="{6651E152-18FF-7042-A661-B9AF0E01038D}"/>
              </a:ext>
            </a:extLst>
          </p:cNvPr>
          <p:cNvSpPr>
            <a:spLocks noGrp="1"/>
          </p:cNvSpPr>
          <p:nvPr>
            <p:ph type="sldNum" sz="quarter" idx="12"/>
          </p:nvPr>
        </p:nvSpPr>
        <p:spPr/>
        <p:txBody>
          <a:bodyPr/>
          <a:lstStyle/>
          <a:p>
            <a:fld id="{95022B00-7660-2F4F-996E-9B30EF8E54CF}" type="slidenum">
              <a:rPr lang="en-US" smtClean="0"/>
              <a:t>2</a:t>
            </a:fld>
            <a:endParaRPr lang="en-US"/>
          </a:p>
        </p:txBody>
      </p:sp>
      <p:cxnSp>
        <p:nvCxnSpPr>
          <p:cNvPr id="6" name="Straight Connector 5">
            <a:extLst>
              <a:ext uri="{FF2B5EF4-FFF2-40B4-BE49-F238E27FC236}">
                <a16:creationId xmlns:a16="http://schemas.microsoft.com/office/drawing/2014/main" id="{26E251F0-A6A9-FE41-934F-579F6C497E72}"/>
              </a:ext>
            </a:extLst>
          </p:cNvPr>
          <p:cNvCxnSpPr/>
          <p:nvPr/>
        </p:nvCxnSpPr>
        <p:spPr>
          <a:xfrm>
            <a:off x="1143000" y="428629"/>
            <a:ext cx="0" cy="5757862"/>
          </a:xfrm>
          <a:prstGeom prst="line">
            <a:avLst/>
          </a:prstGeom>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86D1914-EF4F-1C43-9653-5CD427C45941}"/>
              </a:ext>
            </a:extLst>
          </p:cNvPr>
          <p:cNvSpPr/>
          <p:nvPr/>
        </p:nvSpPr>
        <p:spPr>
          <a:xfrm>
            <a:off x="1057275" y="842971"/>
            <a:ext cx="185738"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A780A73-A639-5944-856A-7DB25C2F006A}"/>
              </a:ext>
            </a:extLst>
          </p:cNvPr>
          <p:cNvSpPr/>
          <p:nvPr/>
        </p:nvSpPr>
        <p:spPr>
          <a:xfrm>
            <a:off x="1050131" y="1724027"/>
            <a:ext cx="185738"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FEFD5B8-A1C9-E440-A39D-7842E7ACBE31}"/>
              </a:ext>
            </a:extLst>
          </p:cNvPr>
          <p:cNvSpPr/>
          <p:nvPr/>
        </p:nvSpPr>
        <p:spPr>
          <a:xfrm>
            <a:off x="1050131" y="2651922"/>
            <a:ext cx="185738"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7B78E19-0D98-D649-9205-F1BE6E05A556}"/>
              </a:ext>
            </a:extLst>
          </p:cNvPr>
          <p:cNvSpPr/>
          <p:nvPr/>
        </p:nvSpPr>
        <p:spPr>
          <a:xfrm>
            <a:off x="1050131" y="3658398"/>
            <a:ext cx="185738"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BF82DD7-B5E0-2A40-902B-BD64E1C883D6}"/>
              </a:ext>
            </a:extLst>
          </p:cNvPr>
          <p:cNvSpPr/>
          <p:nvPr/>
        </p:nvSpPr>
        <p:spPr>
          <a:xfrm>
            <a:off x="1050131" y="4618443"/>
            <a:ext cx="185738"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6F6893F-42BA-7140-936C-504979FB4941}"/>
              </a:ext>
            </a:extLst>
          </p:cNvPr>
          <p:cNvSpPr/>
          <p:nvPr/>
        </p:nvSpPr>
        <p:spPr>
          <a:xfrm>
            <a:off x="1057275" y="5649926"/>
            <a:ext cx="185738"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F256997-E50E-324F-9569-1F431A370262}"/>
              </a:ext>
            </a:extLst>
          </p:cNvPr>
          <p:cNvSpPr txBox="1"/>
          <p:nvPr/>
        </p:nvSpPr>
        <p:spPr>
          <a:xfrm>
            <a:off x="1414461" y="685804"/>
            <a:ext cx="2163541" cy="646331"/>
          </a:xfrm>
          <a:prstGeom prst="rect">
            <a:avLst/>
          </a:prstGeom>
          <a:noFill/>
        </p:spPr>
        <p:txBody>
          <a:bodyPr wrap="none" rtlCol="0">
            <a:spAutoFit/>
          </a:bodyPr>
          <a:lstStyle/>
          <a:p>
            <a:pPr algn="ctr"/>
            <a:r>
              <a:rPr lang="en-US" dirty="0"/>
              <a:t>BSc Informatics &amp; </a:t>
            </a:r>
          </a:p>
          <a:p>
            <a:pPr algn="ctr"/>
            <a:r>
              <a:rPr lang="en-US" dirty="0"/>
              <a:t>Telecommunications </a:t>
            </a:r>
          </a:p>
        </p:txBody>
      </p:sp>
      <p:sp>
        <p:nvSpPr>
          <p:cNvPr id="16" name="TextBox 15">
            <a:extLst>
              <a:ext uri="{FF2B5EF4-FFF2-40B4-BE49-F238E27FC236}">
                <a16:creationId xmlns:a16="http://schemas.microsoft.com/office/drawing/2014/main" id="{D68BB6A6-BFC0-494F-8978-5711B660C7AE}"/>
              </a:ext>
            </a:extLst>
          </p:cNvPr>
          <p:cNvSpPr txBox="1"/>
          <p:nvPr/>
        </p:nvSpPr>
        <p:spPr>
          <a:xfrm>
            <a:off x="1414461" y="1647265"/>
            <a:ext cx="2194447" cy="369332"/>
          </a:xfrm>
          <a:prstGeom prst="rect">
            <a:avLst/>
          </a:prstGeom>
          <a:noFill/>
        </p:spPr>
        <p:txBody>
          <a:bodyPr wrap="none" rtlCol="0">
            <a:spAutoFit/>
          </a:bodyPr>
          <a:lstStyle/>
          <a:p>
            <a:r>
              <a:rPr lang="en-US" b="1" dirty="0"/>
              <a:t>MSc Informatics &amp; AI</a:t>
            </a:r>
          </a:p>
        </p:txBody>
      </p:sp>
    </p:spTree>
    <p:extLst>
      <p:ext uri="{BB962C8B-B14F-4D97-AF65-F5344CB8AC3E}">
        <p14:creationId xmlns:p14="http://schemas.microsoft.com/office/powerpoint/2010/main" val="7604829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BF8D36-35DC-204A-8A47-5BA7D0C0A5FA}"/>
              </a:ext>
            </a:extLst>
          </p:cNvPr>
          <p:cNvPicPr>
            <a:picLocks noChangeAspect="1"/>
          </p:cNvPicPr>
          <p:nvPr/>
        </p:nvPicPr>
        <p:blipFill rotWithShape="1">
          <a:blip r:embed="rId3"/>
          <a:srcRect t="12519" r="56875" b="3399"/>
          <a:stretch/>
        </p:blipFill>
        <p:spPr>
          <a:xfrm>
            <a:off x="0" y="857250"/>
            <a:ext cx="5257800" cy="5757856"/>
          </a:xfrm>
          <a:prstGeom prst="rect">
            <a:avLst/>
          </a:prstGeom>
        </p:spPr>
      </p:pic>
      <p:sp>
        <p:nvSpPr>
          <p:cNvPr id="2" name="Title 1">
            <a:extLst>
              <a:ext uri="{FF2B5EF4-FFF2-40B4-BE49-F238E27FC236}">
                <a16:creationId xmlns:a16="http://schemas.microsoft.com/office/drawing/2014/main" id="{37823871-A8E7-404F-91FF-ECA9417F50CA}"/>
              </a:ext>
            </a:extLst>
          </p:cNvPr>
          <p:cNvSpPr>
            <a:spLocks noGrp="1"/>
          </p:cNvSpPr>
          <p:nvPr>
            <p:ph type="title"/>
          </p:nvPr>
        </p:nvSpPr>
        <p:spPr/>
        <p:txBody>
          <a:bodyPr>
            <a:normAutofit fontScale="90000"/>
          </a:bodyPr>
          <a:lstStyle/>
          <a:p>
            <a:r>
              <a:rPr lang="en-US" dirty="0"/>
              <a:t>A standard neural network</a:t>
            </a:r>
          </a:p>
        </p:txBody>
      </p:sp>
      <p:sp>
        <p:nvSpPr>
          <p:cNvPr id="4" name="Date Placeholder 3">
            <a:extLst>
              <a:ext uri="{FF2B5EF4-FFF2-40B4-BE49-F238E27FC236}">
                <a16:creationId xmlns:a16="http://schemas.microsoft.com/office/drawing/2014/main" id="{A94D673B-730C-B049-9522-4F5292961722}"/>
              </a:ext>
            </a:extLst>
          </p:cNvPr>
          <p:cNvSpPr>
            <a:spLocks noGrp="1"/>
          </p:cNvSpPr>
          <p:nvPr>
            <p:ph type="dt" sz="half" idx="10"/>
          </p:nvPr>
        </p:nvSpPr>
        <p:spPr/>
        <p:txBody>
          <a:bodyPr/>
          <a:lstStyle/>
          <a:p>
            <a:fld id="{CDBCBEEF-020B-904E-AB75-B2BF6F308A64}" type="datetime1">
              <a:rPr lang="en-US" smtClean="0"/>
              <a:t>1/17/20</a:t>
            </a:fld>
            <a:endParaRPr lang="en-US"/>
          </a:p>
        </p:txBody>
      </p:sp>
      <p:sp>
        <p:nvSpPr>
          <p:cNvPr id="5" name="Footer Placeholder 4">
            <a:extLst>
              <a:ext uri="{FF2B5EF4-FFF2-40B4-BE49-F238E27FC236}">
                <a16:creationId xmlns:a16="http://schemas.microsoft.com/office/drawing/2014/main" id="{DA32EF98-8ED6-AB4F-9B7E-002ABBBB4636}"/>
              </a:ext>
            </a:extLst>
          </p:cNvPr>
          <p:cNvSpPr>
            <a:spLocks noGrp="1"/>
          </p:cNvSpPr>
          <p:nvPr>
            <p:ph type="ftr" sz="quarter" idx="11"/>
          </p:nvPr>
        </p:nvSpPr>
        <p:spPr/>
        <p:txBody>
          <a:bodyPr/>
          <a:lstStyle/>
          <a:p>
            <a:r>
              <a:rPr lang="en-US"/>
              <a:t>A. Damianou</a:t>
            </a:r>
          </a:p>
        </p:txBody>
      </p:sp>
      <p:sp>
        <p:nvSpPr>
          <p:cNvPr id="6" name="Slide Number Placeholder 5">
            <a:extLst>
              <a:ext uri="{FF2B5EF4-FFF2-40B4-BE49-F238E27FC236}">
                <a16:creationId xmlns:a16="http://schemas.microsoft.com/office/drawing/2014/main" id="{95638E6C-98E9-5441-BF6C-2C6E4D5971DA}"/>
              </a:ext>
            </a:extLst>
          </p:cNvPr>
          <p:cNvSpPr>
            <a:spLocks noGrp="1"/>
          </p:cNvSpPr>
          <p:nvPr>
            <p:ph type="sldNum" sz="quarter" idx="12"/>
          </p:nvPr>
        </p:nvSpPr>
        <p:spPr/>
        <p:txBody>
          <a:bodyPr/>
          <a:lstStyle/>
          <a:p>
            <a:fld id="{95022B00-7660-2F4F-996E-9B30EF8E54CF}" type="slidenum">
              <a:rPr lang="en-US" smtClean="0"/>
              <a:t>20</a:t>
            </a:fld>
            <a:endParaRPr lang="en-US"/>
          </a:p>
        </p:txBody>
      </p:sp>
    </p:spTree>
    <p:extLst>
      <p:ext uri="{BB962C8B-B14F-4D97-AF65-F5344CB8AC3E}">
        <p14:creationId xmlns:p14="http://schemas.microsoft.com/office/powerpoint/2010/main" val="2347561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D345E4-8A99-844B-BCBB-97AC15FC9DC9}"/>
              </a:ext>
            </a:extLst>
          </p:cNvPr>
          <p:cNvPicPr>
            <a:picLocks noChangeAspect="1"/>
          </p:cNvPicPr>
          <p:nvPr/>
        </p:nvPicPr>
        <p:blipFill>
          <a:blip r:embed="rId2"/>
          <a:stretch>
            <a:fillRect/>
          </a:stretch>
        </p:blipFill>
        <p:spPr>
          <a:xfrm>
            <a:off x="0" y="0"/>
            <a:ext cx="12192000" cy="6847930"/>
          </a:xfrm>
          <a:prstGeom prst="rect">
            <a:avLst/>
          </a:prstGeom>
        </p:spPr>
      </p:pic>
      <p:sp>
        <p:nvSpPr>
          <p:cNvPr id="2" name="Date Placeholder 1">
            <a:extLst>
              <a:ext uri="{FF2B5EF4-FFF2-40B4-BE49-F238E27FC236}">
                <a16:creationId xmlns:a16="http://schemas.microsoft.com/office/drawing/2014/main" id="{D7E63FDA-906F-DE49-B8B7-8F5725764059}"/>
              </a:ext>
            </a:extLst>
          </p:cNvPr>
          <p:cNvSpPr>
            <a:spLocks noGrp="1"/>
          </p:cNvSpPr>
          <p:nvPr>
            <p:ph type="dt" sz="half" idx="10"/>
          </p:nvPr>
        </p:nvSpPr>
        <p:spPr/>
        <p:txBody>
          <a:bodyPr/>
          <a:lstStyle/>
          <a:p>
            <a:fld id="{BD9D2048-F529-0C49-964B-5A68CFE754DC}" type="datetime1">
              <a:rPr lang="en-US" smtClean="0"/>
              <a:t>1/17/20</a:t>
            </a:fld>
            <a:endParaRPr lang="en-US"/>
          </a:p>
        </p:txBody>
      </p:sp>
      <p:sp>
        <p:nvSpPr>
          <p:cNvPr id="3" name="Footer Placeholder 2">
            <a:extLst>
              <a:ext uri="{FF2B5EF4-FFF2-40B4-BE49-F238E27FC236}">
                <a16:creationId xmlns:a16="http://schemas.microsoft.com/office/drawing/2014/main" id="{F7181443-5926-8944-8366-A3D7388AE04E}"/>
              </a:ext>
            </a:extLst>
          </p:cNvPr>
          <p:cNvSpPr>
            <a:spLocks noGrp="1"/>
          </p:cNvSpPr>
          <p:nvPr>
            <p:ph type="ftr" sz="quarter" idx="11"/>
          </p:nvPr>
        </p:nvSpPr>
        <p:spPr/>
        <p:txBody>
          <a:bodyPr/>
          <a:lstStyle/>
          <a:p>
            <a:r>
              <a:rPr lang="en-US"/>
              <a:t>A. Damianou</a:t>
            </a:r>
          </a:p>
        </p:txBody>
      </p:sp>
      <p:sp>
        <p:nvSpPr>
          <p:cNvPr id="4" name="Slide Number Placeholder 3">
            <a:extLst>
              <a:ext uri="{FF2B5EF4-FFF2-40B4-BE49-F238E27FC236}">
                <a16:creationId xmlns:a16="http://schemas.microsoft.com/office/drawing/2014/main" id="{D558D01B-D7A6-AB4F-AB84-60725E7672CC}"/>
              </a:ext>
            </a:extLst>
          </p:cNvPr>
          <p:cNvSpPr>
            <a:spLocks noGrp="1"/>
          </p:cNvSpPr>
          <p:nvPr>
            <p:ph type="sldNum" sz="quarter" idx="12"/>
          </p:nvPr>
        </p:nvSpPr>
        <p:spPr/>
        <p:txBody>
          <a:bodyPr/>
          <a:lstStyle/>
          <a:p>
            <a:fld id="{95022B00-7660-2F4F-996E-9B30EF8E54CF}" type="slidenum">
              <a:rPr lang="en-US" smtClean="0"/>
              <a:t>21</a:t>
            </a:fld>
            <a:endParaRPr lang="en-US"/>
          </a:p>
        </p:txBody>
      </p:sp>
    </p:spTree>
    <p:extLst>
      <p:ext uri="{BB962C8B-B14F-4D97-AF65-F5344CB8AC3E}">
        <p14:creationId xmlns:p14="http://schemas.microsoft.com/office/powerpoint/2010/main" val="2998734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F5A62F-4DDF-0F43-87C1-FFA8E43EDE11}"/>
              </a:ext>
            </a:extLst>
          </p:cNvPr>
          <p:cNvPicPr>
            <a:picLocks noChangeAspect="1"/>
          </p:cNvPicPr>
          <p:nvPr/>
        </p:nvPicPr>
        <p:blipFill>
          <a:blip r:embed="rId3"/>
          <a:stretch>
            <a:fillRect/>
          </a:stretch>
        </p:blipFill>
        <p:spPr>
          <a:xfrm>
            <a:off x="0" y="0"/>
            <a:ext cx="12192000" cy="6847930"/>
          </a:xfrm>
          <a:prstGeom prst="rect">
            <a:avLst/>
          </a:prstGeom>
        </p:spPr>
      </p:pic>
      <p:sp>
        <p:nvSpPr>
          <p:cNvPr id="2" name="Date Placeholder 1">
            <a:extLst>
              <a:ext uri="{FF2B5EF4-FFF2-40B4-BE49-F238E27FC236}">
                <a16:creationId xmlns:a16="http://schemas.microsoft.com/office/drawing/2014/main" id="{D7E63FDA-906F-DE49-B8B7-8F5725764059}"/>
              </a:ext>
            </a:extLst>
          </p:cNvPr>
          <p:cNvSpPr>
            <a:spLocks noGrp="1"/>
          </p:cNvSpPr>
          <p:nvPr>
            <p:ph type="dt" sz="half" idx="10"/>
          </p:nvPr>
        </p:nvSpPr>
        <p:spPr/>
        <p:txBody>
          <a:bodyPr/>
          <a:lstStyle/>
          <a:p>
            <a:fld id="{BD9D2048-F529-0C49-964B-5A68CFE754DC}" type="datetime1">
              <a:rPr lang="en-US" smtClean="0"/>
              <a:t>1/17/20</a:t>
            </a:fld>
            <a:endParaRPr lang="en-US"/>
          </a:p>
        </p:txBody>
      </p:sp>
      <p:sp>
        <p:nvSpPr>
          <p:cNvPr id="3" name="Footer Placeholder 2">
            <a:extLst>
              <a:ext uri="{FF2B5EF4-FFF2-40B4-BE49-F238E27FC236}">
                <a16:creationId xmlns:a16="http://schemas.microsoft.com/office/drawing/2014/main" id="{F7181443-5926-8944-8366-A3D7388AE04E}"/>
              </a:ext>
            </a:extLst>
          </p:cNvPr>
          <p:cNvSpPr>
            <a:spLocks noGrp="1"/>
          </p:cNvSpPr>
          <p:nvPr>
            <p:ph type="ftr" sz="quarter" idx="11"/>
          </p:nvPr>
        </p:nvSpPr>
        <p:spPr/>
        <p:txBody>
          <a:bodyPr/>
          <a:lstStyle/>
          <a:p>
            <a:r>
              <a:rPr lang="en-US"/>
              <a:t>A. Damianou</a:t>
            </a:r>
          </a:p>
        </p:txBody>
      </p:sp>
      <p:sp>
        <p:nvSpPr>
          <p:cNvPr id="4" name="Slide Number Placeholder 3">
            <a:extLst>
              <a:ext uri="{FF2B5EF4-FFF2-40B4-BE49-F238E27FC236}">
                <a16:creationId xmlns:a16="http://schemas.microsoft.com/office/drawing/2014/main" id="{D558D01B-D7A6-AB4F-AB84-60725E7672CC}"/>
              </a:ext>
            </a:extLst>
          </p:cNvPr>
          <p:cNvSpPr>
            <a:spLocks noGrp="1"/>
          </p:cNvSpPr>
          <p:nvPr>
            <p:ph type="sldNum" sz="quarter" idx="12"/>
          </p:nvPr>
        </p:nvSpPr>
        <p:spPr/>
        <p:txBody>
          <a:bodyPr/>
          <a:lstStyle/>
          <a:p>
            <a:fld id="{95022B00-7660-2F4F-996E-9B30EF8E54CF}" type="slidenum">
              <a:rPr lang="en-US" smtClean="0"/>
              <a:t>22</a:t>
            </a:fld>
            <a:endParaRPr lang="en-US"/>
          </a:p>
        </p:txBody>
      </p:sp>
      <p:pic>
        <p:nvPicPr>
          <p:cNvPr id="7" name="Picture 6">
            <a:extLst>
              <a:ext uri="{FF2B5EF4-FFF2-40B4-BE49-F238E27FC236}">
                <a16:creationId xmlns:a16="http://schemas.microsoft.com/office/drawing/2014/main" id="{FF9DCFDA-6E03-3540-AC62-E35937457AAE}"/>
              </a:ext>
            </a:extLst>
          </p:cNvPr>
          <p:cNvPicPr>
            <a:picLocks noChangeAspect="1"/>
          </p:cNvPicPr>
          <p:nvPr/>
        </p:nvPicPr>
        <p:blipFill rotWithShape="1">
          <a:blip r:embed="rId3"/>
          <a:srcRect l="52649" t="14521" r="15572" b="7178"/>
          <a:stretch/>
        </p:blipFill>
        <p:spPr>
          <a:xfrm>
            <a:off x="6262866" y="882576"/>
            <a:ext cx="4030549" cy="5577840"/>
          </a:xfrm>
          <a:prstGeom prst="rect">
            <a:avLst/>
          </a:prstGeom>
        </p:spPr>
      </p:pic>
    </p:spTree>
    <p:extLst>
      <p:ext uri="{BB962C8B-B14F-4D97-AF65-F5344CB8AC3E}">
        <p14:creationId xmlns:p14="http://schemas.microsoft.com/office/powerpoint/2010/main" val="1212223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2478E7-C1B2-3A40-8FF8-5090BDAA43B2}"/>
              </a:ext>
            </a:extLst>
          </p:cNvPr>
          <p:cNvSpPr>
            <a:spLocks noGrp="1"/>
          </p:cNvSpPr>
          <p:nvPr>
            <p:ph type="dt" sz="half" idx="10"/>
          </p:nvPr>
        </p:nvSpPr>
        <p:spPr/>
        <p:txBody>
          <a:bodyPr/>
          <a:lstStyle/>
          <a:p>
            <a:fld id="{BD9D2048-F529-0C49-964B-5A68CFE754DC}" type="datetime1">
              <a:rPr lang="en-US" smtClean="0"/>
              <a:t>1/17/20</a:t>
            </a:fld>
            <a:endParaRPr lang="en-US"/>
          </a:p>
        </p:txBody>
      </p:sp>
      <p:sp>
        <p:nvSpPr>
          <p:cNvPr id="3" name="Footer Placeholder 2">
            <a:extLst>
              <a:ext uri="{FF2B5EF4-FFF2-40B4-BE49-F238E27FC236}">
                <a16:creationId xmlns:a16="http://schemas.microsoft.com/office/drawing/2014/main" id="{00D11B5D-DF58-2B4F-84E3-016590B38480}"/>
              </a:ext>
            </a:extLst>
          </p:cNvPr>
          <p:cNvSpPr>
            <a:spLocks noGrp="1"/>
          </p:cNvSpPr>
          <p:nvPr>
            <p:ph type="ftr" sz="quarter" idx="11"/>
          </p:nvPr>
        </p:nvSpPr>
        <p:spPr/>
        <p:txBody>
          <a:bodyPr/>
          <a:lstStyle/>
          <a:p>
            <a:r>
              <a:rPr lang="en-US"/>
              <a:t>A. Damianou</a:t>
            </a:r>
          </a:p>
        </p:txBody>
      </p:sp>
      <p:sp>
        <p:nvSpPr>
          <p:cNvPr id="4" name="Slide Number Placeholder 3">
            <a:extLst>
              <a:ext uri="{FF2B5EF4-FFF2-40B4-BE49-F238E27FC236}">
                <a16:creationId xmlns:a16="http://schemas.microsoft.com/office/drawing/2014/main" id="{0CD3192E-6136-B047-8030-528C04CFBACB}"/>
              </a:ext>
            </a:extLst>
          </p:cNvPr>
          <p:cNvSpPr>
            <a:spLocks noGrp="1"/>
          </p:cNvSpPr>
          <p:nvPr>
            <p:ph type="sldNum" sz="quarter" idx="12"/>
          </p:nvPr>
        </p:nvSpPr>
        <p:spPr/>
        <p:txBody>
          <a:bodyPr/>
          <a:lstStyle/>
          <a:p>
            <a:fld id="{95022B00-7660-2F4F-996E-9B30EF8E54CF}" type="slidenum">
              <a:rPr lang="en-US" smtClean="0"/>
              <a:t>23</a:t>
            </a:fld>
            <a:endParaRPr lang="en-US"/>
          </a:p>
        </p:txBody>
      </p:sp>
      <p:pic>
        <p:nvPicPr>
          <p:cNvPr id="5" name="Picture 4">
            <a:extLst>
              <a:ext uri="{FF2B5EF4-FFF2-40B4-BE49-F238E27FC236}">
                <a16:creationId xmlns:a16="http://schemas.microsoft.com/office/drawing/2014/main" id="{0D67D2CD-EDD5-5948-A1EA-3AE874367B22}"/>
              </a:ext>
            </a:extLst>
          </p:cNvPr>
          <p:cNvPicPr>
            <a:picLocks noChangeAspect="1"/>
          </p:cNvPicPr>
          <p:nvPr/>
        </p:nvPicPr>
        <p:blipFill>
          <a:blip r:embed="rId2"/>
          <a:stretch>
            <a:fillRect/>
          </a:stretch>
        </p:blipFill>
        <p:spPr>
          <a:xfrm>
            <a:off x="0" y="0"/>
            <a:ext cx="12192000" cy="6847930"/>
          </a:xfrm>
          <a:prstGeom prst="rect">
            <a:avLst/>
          </a:prstGeom>
        </p:spPr>
      </p:pic>
    </p:spTree>
    <p:extLst>
      <p:ext uri="{BB962C8B-B14F-4D97-AF65-F5344CB8AC3E}">
        <p14:creationId xmlns:p14="http://schemas.microsoft.com/office/powerpoint/2010/main" val="4017339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2478E7-C1B2-3A40-8FF8-5090BDAA43B2}"/>
              </a:ext>
            </a:extLst>
          </p:cNvPr>
          <p:cNvSpPr>
            <a:spLocks noGrp="1"/>
          </p:cNvSpPr>
          <p:nvPr>
            <p:ph type="dt" sz="half" idx="10"/>
          </p:nvPr>
        </p:nvSpPr>
        <p:spPr/>
        <p:txBody>
          <a:bodyPr/>
          <a:lstStyle/>
          <a:p>
            <a:fld id="{BD9D2048-F529-0C49-964B-5A68CFE754DC}" type="datetime1">
              <a:rPr lang="en-US" smtClean="0"/>
              <a:t>1/17/20</a:t>
            </a:fld>
            <a:endParaRPr lang="en-US"/>
          </a:p>
        </p:txBody>
      </p:sp>
      <p:sp>
        <p:nvSpPr>
          <p:cNvPr id="3" name="Footer Placeholder 2">
            <a:extLst>
              <a:ext uri="{FF2B5EF4-FFF2-40B4-BE49-F238E27FC236}">
                <a16:creationId xmlns:a16="http://schemas.microsoft.com/office/drawing/2014/main" id="{00D11B5D-DF58-2B4F-84E3-016590B38480}"/>
              </a:ext>
            </a:extLst>
          </p:cNvPr>
          <p:cNvSpPr>
            <a:spLocks noGrp="1"/>
          </p:cNvSpPr>
          <p:nvPr>
            <p:ph type="ftr" sz="quarter" idx="11"/>
          </p:nvPr>
        </p:nvSpPr>
        <p:spPr/>
        <p:txBody>
          <a:bodyPr/>
          <a:lstStyle/>
          <a:p>
            <a:r>
              <a:rPr lang="en-US"/>
              <a:t>A. Damianou</a:t>
            </a:r>
          </a:p>
        </p:txBody>
      </p:sp>
      <p:sp>
        <p:nvSpPr>
          <p:cNvPr id="4" name="Slide Number Placeholder 3">
            <a:extLst>
              <a:ext uri="{FF2B5EF4-FFF2-40B4-BE49-F238E27FC236}">
                <a16:creationId xmlns:a16="http://schemas.microsoft.com/office/drawing/2014/main" id="{0CD3192E-6136-B047-8030-528C04CFBACB}"/>
              </a:ext>
            </a:extLst>
          </p:cNvPr>
          <p:cNvSpPr>
            <a:spLocks noGrp="1"/>
          </p:cNvSpPr>
          <p:nvPr>
            <p:ph type="sldNum" sz="quarter" idx="12"/>
          </p:nvPr>
        </p:nvSpPr>
        <p:spPr/>
        <p:txBody>
          <a:bodyPr/>
          <a:lstStyle/>
          <a:p>
            <a:fld id="{95022B00-7660-2F4F-996E-9B30EF8E54CF}" type="slidenum">
              <a:rPr lang="en-US" smtClean="0"/>
              <a:t>24</a:t>
            </a:fld>
            <a:endParaRPr lang="en-US"/>
          </a:p>
        </p:txBody>
      </p:sp>
      <p:pic>
        <p:nvPicPr>
          <p:cNvPr id="5" name="Picture 4">
            <a:extLst>
              <a:ext uri="{FF2B5EF4-FFF2-40B4-BE49-F238E27FC236}">
                <a16:creationId xmlns:a16="http://schemas.microsoft.com/office/drawing/2014/main" id="{87E8C005-86A3-B04B-9193-981295C34384}"/>
              </a:ext>
            </a:extLst>
          </p:cNvPr>
          <p:cNvPicPr>
            <a:picLocks noChangeAspect="1"/>
          </p:cNvPicPr>
          <p:nvPr/>
        </p:nvPicPr>
        <p:blipFill>
          <a:blip r:embed="rId3"/>
          <a:stretch>
            <a:fillRect/>
          </a:stretch>
        </p:blipFill>
        <p:spPr>
          <a:xfrm>
            <a:off x="0" y="0"/>
            <a:ext cx="12192000" cy="6847930"/>
          </a:xfrm>
          <a:prstGeom prst="rect">
            <a:avLst/>
          </a:prstGeom>
        </p:spPr>
      </p:pic>
    </p:spTree>
    <p:extLst>
      <p:ext uri="{BB962C8B-B14F-4D97-AF65-F5344CB8AC3E}">
        <p14:creationId xmlns:p14="http://schemas.microsoft.com/office/powerpoint/2010/main" val="15932721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2478E7-C1B2-3A40-8FF8-5090BDAA43B2}"/>
              </a:ext>
            </a:extLst>
          </p:cNvPr>
          <p:cNvSpPr>
            <a:spLocks noGrp="1"/>
          </p:cNvSpPr>
          <p:nvPr>
            <p:ph type="dt" sz="half" idx="10"/>
          </p:nvPr>
        </p:nvSpPr>
        <p:spPr/>
        <p:txBody>
          <a:bodyPr/>
          <a:lstStyle/>
          <a:p>
            <a:fld id="{BD9D2048-F529-0C49-964B-5A68CFE754DC}" type="datetime1">
              <a:rPr lang="en-US" smtClean="0"/>
              <a:t>1/17/20</a:t>
            </a:fld>
            <a:endParaRPr lang="en-US"/>
          </a:p>
        </p:txBody>
      </p:sp>
      <p:sp>
        <p:nvSpPr>
          <p:cNvPr id="3" name="Footer Placeholder 2">
            <a:extLst>
              <a:ext uri="{FF2B5EF4-FFF2-40B4-BE49-F238E27FC236}">
                <a16:creationId xmlns:a16="http://schemas.microsoft.com/office/drawing/2014/main" id="{00D11B5D-DF58-2B4F-84E3-016590B38480}"/>
              </a:ext>
            </a:extLst>
          </p:cNvPr>
          <p:cNvSpPr>
            <a:spLocks noGrp="1"/>
          </p:cNvSpPr>
          <p:nvPr>
            <p:ph type="ftr" sz="quarter" idx="11"/>
          </p:nvPr>
        </p:nvSpPr>
        <p:spPr/>
        <p:txBody>
          <a:bodyPr/>
          <a:lstStyle/>
          <a:p>
            <a:r>
              <a:rPr lang="en-US"/>
              <a:t>A. Damianou</a:t>
            </a:r>
          </a:p>
        </p:txBody>
      </p:sp>
      <p:sp>
        <p:nvSpPr>
          <p:cNvPr id="4" name="Slide Number Placeholder 3">
            <a:extLst>
              <a:ext uri="{FF2B5EF4-FFF2-40B4-BE49-F238E27FC236}">
                <a16:creationId xmlns:a16="http://schemas.microsoft.com/office/drawing/2014/main" id="{0CD3192E-6136-B047-8030-528C04CFBACB}"/>
              </a:ext>
            </a:extLst>
          </p:cNvPr>
          <p:cNvSpPr>
            <a:spLocks noGrp="1"/>
          </p:cNvSpPr>
          <p:nvPr>
            <p:ph type="sldNum" sz="quarter" idx="12"/>
          </p:nvPr>
        </p:nvSpPr>
        <p:spPr/>
        <p:txBody>
          <a:bodyPr/>
          <a:lstStyle/>
          <a:p>
            <a:fld id="{95022B00-7660-2F4F-996E-9B30EF8E54CF}" type="slidenum">
              <a:rPr lang="en-US" smtClean="0"/>
              <a:t>25</a:t>
            </a:fld>
            <a:endParaRPr lang="en-US"/>
          </a:p>
        </p:txBody>
      </p:sp>
      <p:pic>
        <p:nvPicPr>
          <p:cNvPr id="5" name="Picture 4">
            <a:extLst>
              <a:ext uri="{FF2B5EF4-FFF2-40B4-BE49-F238E27FC236}">
                <a16:creationId xmlns:a16="http://schemas.microsoft.com/office/drawing/2014/main" id="{BF1018D1-98F9-554E-A14E-321E7290480E}"/>
              </a:ext>
            </a:extLst>
          </p:cNvPr>
          <p:cNvPicPr>
            <a:picLocks noChangeAspect="1"/>
          </p:cNvPicPr>
          <p:nvPr/>
        </p:nvPicPr>
        <p:blipFill>
          <a:blip r:embed="rId2"/>
          <a:stretch>
            <a:fillRect/>
          </a:stretch>
        </p:blipFill>
        <p:spPr>
          <a:xfrm>
            <a:off x="0" y="0"/>
            <a:ext cx="12192000" cy="6847930"/>
          </a:xfrm>
          <a:prstGeom prst="rect">
            <a:avLst/>
          </a:prstGeom>
        </p:spPr>
      </p:pic>
    </p:spTree>
    <p:extLst>
      <p:ext uri="{BB962C8B-B14F-4D97-AF65-F5344CB8AC3E}">
        <p14:creationId xmlns:p14="http://schemas.microsoft.com/office/powerpoint/2010/main" val="42941303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2478E7-C1B2-3A40-8FF8-5090BDAA43B2}"/>
              </a:ext>
            </a:extLst>
          </p:cNvPr>
          <p:cNvSpPr>
            <a:spLocks noGrp="1"/>
          </p:cNvSpPr>
          <p:nvPr>
            <p:ph type="dt" sz="half" idx="10"/>
          </p:nvPr>
        </p:nvSpPr>
        <p:spPr/>
        <p:txBody>
          <a:bodyPr/>
          <a:lstStyle/>
          <a:p>
            <a:fld id="{BD9D2048-F529-0C49-964B-5A68CFE754DC}" type="datetime1">
              <a:rPr lang="en-US" smtClean="0"/>
              <a:t>1/17/20</a:t>
            </a:fld>
            <a:endParaRPr lang="en-US"/>
          </a:p>
        </p:txBody>
      </p:sp>
      <p:sp>
        <p:nvSpPr>
          <p:cNvPr id="3" name="Footer Placeholder 2">
            <a:extLst>
              <a:ext uri="{FF2B5EF4-FFF2-40B4-BE49-F238E27FC236}">
                <a16:creationId xmlns:a16="http://schemas.microsoft.com/office/drawing/2014/main" id="{00D11B5D-DF58-2B4F-84E3-016590B38480}"/>
              </a:ext>
            </a:extLst>
          </p:cNvPr>
          <p:cNvSpPr>
            <a:spLocks noGrp="1"/>
          </p:cNvSpPr>
          <p:nvPr>
            <p:ph type="ftr" sz="quarter" idx="11"/>
          </p:nvPr>
        </p:nvSpPr>
        <p:spPr/>
        <p:txBody>
          <a:bodyPr/>
          <a:lstStyle/>
          <a:p>
            <a:r>
              <a:rPr lang="en-US"/>
              <a:t>A. Damianou</a:t>
            </a:r>
          </a:p>
        </p:txBody>
      </p:sp>
      <p:sp>
        <p:nvSpPr>
          <p:cNvPr id="4" name="Slide Number Placeholder 3">
            <a:extLst>
              <a:ext uri="{FF2B5EF4-FFF2-40B4-BE49-F238E27FC236}">
                <a16:creationId xmlns:a16="http://schemas.microsoft.com/office/drawing/2014/main" id="{0CD3192E-6136-B047-8030-528C04CFBACB}"/>
              </a:ext>
            </a:extLst>
          </p:cNvPr>
          <p:cNvSpPr>
            <a:spLocks noGrp="1"/>
          </p:cNvSpPr>
          <p:nvPr>
            <p:ph type="sldNum" sz="quarter" idx="12"/>
          </p:nvPr>
        </p:nvSpPr>
        <p:spPr/>
        <p:txBody>
          <a:bodyPr/>
          <a:lstStyle/>
          <a:p>
            <a:fld id="{95022B00-7660-2F4F-996E-9B30EF8E54CF}" type="slidenum">
              <a:rPr lang="en-US" smtClean="0"/>
              <a:t>26</a:t>
            </a:fld>
            <a:endParaRPr lang="en-US"/>
          </a:p>
        </p:txBody>
      </p:sp>
      <p:pic>
        <p:nvPicPr>
          <p:cNvPr id="6" name="Picture 5">
            <a:extLst>
              <a:ext uri="{FF2B5EF4-FFF2-40B4-BE49-F238E27FC236}">
                <a16:creationId xmlns:a16="http://schemas.microsoft.com/office/drawing/2014/main" id="{2FC2B5A2-E87E-3947-B52F-00420F7F0C24}"/>
              </a:ext>
            </a:extLst>
          </p:cNvPr>
          <p:cNvPicPr>
            <a:picLocks noChangeAspect="1"/>
          </p:cNvPicPr>
          <p:nvPr/>
        </p:nvPicPr>
        <p:blipFill>
          <a:blip r:embed="rId2"/>
          <a:stretch>
            <a:fillRect/>
          </a:stretch>
        </p:blipFill>
        <p:spPr>
          <a:xfrm>
            <a:off x="0" y="0"/>
            <a:ext cx="12192000" cy="6847930"/>
          </a:xfrm>
          <a:prstGeom prst="rect">
            <a:avLst/>
          </a:prstGeom>
        </p:spPr>
      </p:pic>
    </p:spTree>
    <p:extLst>
      <p:ext uri="{BB962C8B-B14F-4D97-AF65-F5344CB8AC3E}">
        <p14:creationId xmlns:p14="http://schemas.microsoft.com/office/powerpoint/2010/main" val="18531699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9BAB-86E9-D445-B687-3B27D26D0EA5}"/>
              </a:ext>
            </a:extLst>
          </p:cNvPr>
          <p:cNvSpPr>
            <a:spLocks noGrp="1"/>
          </p:cNvSpPr>
          <p:nvPr>
            <p:ph type="title"/>
          </p:nvPr>
        </p:nvSpPr>
        <p:spPr/>
        <p:txBody>
          <a:bodyPr>
            <a:normAutofit fontScale="90000"/>
          </a:bodyPr>
          <a:lstStyle/>
          <a:p>
            <a:r>
              <a:rPr lang="en-US" dirty="0"/>
              <a:t>Single point vs full posterior</a:t>
            </a:r>
          </a:p>
        </p:txBody>
      </p:sp>
      <p:sp>
        <p:nvSpPr>
          <p:cNvPr id="4" name="Date Placeholder 3">
            <a:extLst>
              <a:ext uri="{FF2B5EF4-FFF2-40B4-BE49-F238E27FC236}">
                <a16:creationId xmlns:a16="http://schemas.microsoft.com/office/drawing/2014/main" id="{DF9E9BA0-1AC6-1947-8CEE-8FA4BEB4811E}"/>
              </a:ext>
            </a:extLst>
          </p:cNvPr>
          <p:cNvSpPr>
            <a:spLocks noGrp="1"/>
          </p:cNvSpPr>
          <p:nvPr>
            <p:ph type="dt" sz="half" idx="10"/>
          </p:nvPr>
        </p:nvSpPr>
        <p:spPr/>
        <p:txBody>
          <a:bodyPr/>
          <a:lstStyle/>
          <a:p>
            <a:fld id="{CDBCBEEF-020B-904E-AB75-B2BF6F308A64}" type="datetime1">
              <a:rPr lang="en-US" smtClean="0"/>
              <a:t>1/17/20</a:t>
            </a:fld>
            <a:endParaRPr lang="en-US"/>
          </a:p>
        </p:txBody>
      </p:sp>
      <p:sp>
        <p:nvSpPr>
          <p:cNvPr id="5" name="Footer Placeholder 4">
            <a:extLst>
              <a:ext uri="{FF2B5EF4-FFF2-40B4-BE49-F238E27FC236}">
                <a16:creationId xmlns:a16="http://schemas.microsoft.com/office/drawing/2014/main" id="{F14062AA-52A2-084A-BAA2-585E87A7314E}"/>
              </a:ext>
            </a:extLst>
          </p:cNvPr>
          <p:cNvSpPr>
            <a:spLocks noGrp="1"/>
          </p:cNvSpPr>
          <p:nvPr>
            <p:ph type="ftr" sz="quarter" idx="11"/>
          </p:nvPr>
        </p:nvSpPr>
        <p:spPr/>
        <p:txBody>
          <a:bodyPr/>
          <a:lstStyle/>
          <a:p>
            <a:r>
              <a:rPr lang="en-US"/>
              <a:t>A. Damianou</a:t>
            </a:r>
          </a:p>
        </p:txBody>
      </p:sp>
      <p:sp>
        <p:nvSpPr>
          <p:cNvPr id="6" name="Slide Number Placeholder 5">
            <a:extLst>
              <a:ext uri="{FF2B5EF4-FFF2-40B4-BE49-F238E27FC236}">
                <a16:creationId xmlns:a16="http://schemas.microsoft.com/office/drawing/2014/main" id="{E8C06EF8-FF05-B44E-B500-AF6EE7796A2E}"/>
              </a:ext>
            </a:extLst>
          </p:cNvPr>
          <p:cNvSpPr>
            <a:spLocks noGrp="1"/>
          </p:cNvSpPr>
          <p:nvPr>
            <p:ph type="sldNum" sz="quarter" idx="12"/>
          </p:nvPr>
        </p:nvSpPr>
        <p:spPr/>
        <p:txBody>
          <a:bodyPr/>
          <a:lstStyle/>
          <a:p>
            <a:fld id="{95022B00-7660-2F4F-996E-9B30EF8E54CF}" type="slidenum">
              <a:rPr lang="en-US" smtClean="0"/>
              <a:t>27</a:t>
            </a:fld>
            <a:endParaRPr lang="en-US"/>
          </a:p>
        </p:txBody>
      </p:sp>
      <p:pic>
        <p:nvPicPr>
          <p:cNvPr id="7" name="Picture 6">
            <a:extLst>
              <a:ext uri="{FF2B5EF4-FFF2-40B4-BE49-F238E27FC236}">
                <a16:creationId xmlns:a16="http://schemas.microsoft.com/office/drawing/2014/main" id="{098474E5-A561-BA4E-BB3C-258FB7664A67}"/>
              </a:ext>
            </a:extLst>
          </p:cNvPr>
          <p:cNvPicPr>
            <a:picLocks noChangeAspect="1"/>
          </p:cNvPicPr>
          <p:nvPr/>
        </p:nvPicPr>
        <p:blipFill>
          <a:blip r:embed="rId3"/>
          <a:stretch>
            <a:fillRect/>
          </a:stretch>
        </p:blipFill>
        <p:spPr>
          <a:xfrm>
            <a:off x="3222625" y="936026"/>
            <a:ext cx="4911726" cy="4879832"/>
          </a:xfrm>
          <a:prstGeom prst="rect">
            <a:avLst/>
          </a:prstGeom>
        </p:spPr>
      </p:pic>
      <p:pic>
        <p:nvPicPr>
          <p:cNvPr id="8" name="Picture 7">
            <a:extLst>
              <a:ext uri="{FF2B5EF4-FFF2-40B4-BE49-F238E27FC236}">
                <a16:creationId xmlns:a16="http://schemas.microsoft.com/office/drawing/2014/main" id="{FCE36920-C2EF-7F49-B554-D707AC246253}"/>
              </a:ext>
            </a:extLst>
          </p:cNvPr>
          <p:cNvPicPr>
            <a:picLocks noChangeAspect="1"/>
          </p:cNvPicPr>
          <p:nvPr/>
        </p:nvPicPr>
        <p:blipFill>
          <a:blip r:embed="rId4"/>
          <a:stretch>
            <a:fillRect/>
          </a:stretch>
        </p:blipFill>
        <p:spPr>
          <a:xfrm>
            <a:off x="7975601" y="5966424"/>
            <a:ext cx="317500" cy="215900"/>
          </a:xfrm>
          <a:prstGeom prst="rect">
            <a:avLst/>
          </a:prstGeom>
        </p:spPr>
      </p:pic>
      <p:pic>
        <p:nvPicPr>
          <p:cNvPr id="9" name="Picture 8">
            <a:extLst>
              <a:ext uri="{FF2B5EF4-FFF2-40B4-BE49-F238E27FC236}">
                <a16:creationId xmlns:a16="http://schemas.microsoft.com/office/drawing/2014/main" id="{34C1325C-91BB-B746-80D2-6CE138ABDA5D}"/>
              </a:ext>
            </a:extLst>
          </p:cNvPr>
          <p:cNvPicPr>
            <a:picLocks noChangeAspect="1"/>
          </p:cNvPicPr>
          <p:nvPr/>
        </p:nvPicPr>
        <p:blipFill>
          <a:blip r:embed="rId5"/>
          <a:stretch>
            <a:fillRect/>
          </a:stretch>
        </p:blipFill>
        <p:spPr>
          <a:xfrm>
            <a:off x="1581153" y="958953"/>
            <a:ext cx="1409700" cy="469900"/>
          </a:xfrm>
          <a:prstGeom prst="rect">
            <a:avLst/>
          </a:prstGeom>
        </p:spPr>
      </p:pic>
      <p:pic>
        <p:nvPicPr>
          <p:cNvPr id="10" name="Picture 9">
            <a:extLst>
              <a:ext uri="{FF2B5EF4-FFF2-40B4-BE49-F238E27FC236}">
                <a16:creationId xmlns:a16="http://schemas.microsoft.com/office/drawing/2014/main" id="{E3A08F94-25D3-EC41-B252-CA29AE087993}"/>
              </a:ext>
            </a:extLst>
          </p:cNvPr>
          <p:cNvPicPr>
            <a:picLocks noChangeAspect="1"/>
          </p:cNvPicPr>
          <p:nvPr/>
        </p:nvPicPr>
        <p:blipFill>
          <a:blip r:embed="rId6"/>
          <a:stretch>
            <a:fillRect/>
          </a:stretch>
        </p:blipFill>
        <p:spPr>
          <a:xfrm>
            <a:off x="6438898" y="5878140"/>
            <a:ext cx="609600" cy="406400"/>
          </a:xfrm>
          <a:prstGeom prst="rect">
            <a:avLst/>
          </a:prstGeom>
        </p:spPr>
      </p:pic>
      <p:cxnSp>
        <p:nvCxnSpPr>
          <p:cNvPr id="13" name="Straight Connector 12">
            <a:extLst>
              <a:ext uri="{FF2B5EF4-FFF2-40B4-BE49-F238E27FC236}">
                <a16:creationId xmlns:a16="http://schemas.microsoft.com/office/drawing/2014/main" id="{92AEB45C-99FE-B34A-960E-86A52FA46B65}"/>
              </a:ext>
            </a:extLst>
          </p:cNvPr>
          <p:cNvCxnSpPr/>
          <p:nvPr/>
        </p:nvCxnSpPr>
        <p:spPr>
          <a:xfrm>
            <a:off x="6657215" y="1276350"/>
            <a:ext cx="0" cy="4539508"/>
          </a:xfrm>
          <a:prstGeom prst="line">
            <a:avLst/>
          </a:prstGeom>
          <a:ln w="34925">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37941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9BAB-86E9-D445-B687-3B27D26D0EA5}"/>
              </a:ext>
            </a:extLst>
          </p:cNvPr>
          <p:cNvSpPr>
            <a:spLocks noGrp="1"/>
          </p:cNvSpPr>
          <p:nvPr>
            <p:ph type="title"/>
          </p:nvPr>
        </p:nvSpPr>
        <p:spPr/>
        <p:txBody>
          <a:bodyPr>
            <a:normAutofit fontScale="90000"/>
          </a:bodyPr>
          <a:lstStyle/>
          <a:p>
            <a:r>
              <a:rPr lang="en-US" dirty="0"/>
              <a:t>Single point vs full posterior</a:t>
            </a:r>
          </a:p>
        </p:txBody>
      </p:sp>
      <p:sp>
        <p:nvSpPr>
          <p:cNvPr id="4" name="Date Placeholder 3">
            <a:extLst>
              <a:ext uri="{FF2B5EF4-FFF2-40B4-BE49-F238E27FC236}">
                <a16:creationId xmlns:a16="http://schemas.microsoft.com/office/drawing/2014/main" id="{DF9E9BA0-1AC6-1947-8CEE-8FA4BEB4811E}"/>
              </a:ext>
            </a:extLst>
          </p:cNvPr>
          <p:cNvSpPr>
            <a:spLocks noGrp="1"/>
          </p:cNvSpPr>
          <p:nvPr>
            <p:ph type="dt" sz="half" idx="10"/>
          </p:nvPr>
        </p:nvSpPr>
        <p:spPr/>
        <p:txBody>
          <a:bodyPr/>
          <a:lstStyle/>
          <a:p>
            <a:fld id="{CDBCBEEF-020B-904E-AB75-B2BF6F308A64}" type="datetime1">
              <a:rPr lang="en-US" smtClean="0"/>
              <a:t>1/17/20</a:t>
            </a:fld>
            <a:endParaRPr lang="en-US"/>
          </a:p>
        </p:txBody>
      </p:sp>
      <p:sp>
        <p:nvSpPr>
          <p:cNvPr id="5" name="Footer Placeholder 4">
            <a:extLst>
              <a:ext uri="{FF2B5EF4-FFF2-40B4-BE49-F238E27FC236}">
                <a16:creationId xmlns:a16="http://schemas.microsoft.com/office/drawing/2014/main" id="{F14062AA-52A2-084A-BAA2-585E87A7314E}"/>
              </a:ext>
            </a:extLst>
          </p:cNvPr>
          <p:cNvSpPr>
            <a:spLocks noGrp="1"/>
          </p:cNvSpPr>
          <p:nvPr>
            <p:ph type="ftr" sz="quarter" idx="11"/>
          </p:nvPr>
        </p:nvSpPr>
        <p:spPr/>
        <p:txBody>
          <a:bodyPr/>
          <a:lstStyle/>
          <a:p>
            <a:r>
              <a:rPr lang="en-US"/>
              <a:t>A. Damianou</a:t>
            </a:r>
          </a:p>
        </p:txBody>
      </p:sp>
      <p:sp>
        <p:nvSpPr>
          <p:cNvPr id="6" name="Slide Number Placeholder 5">
            <a:extLst>
              <a:ext uri="{FF2B5EF4-FFF2-40B4-BE49-F238E27FC236}">
                <a16:creationId xmlns:a16="http://schemas.microsoft.com/office/drawing/2014/main" id="{E8C06EF8-FF05-B44E-B500-AF6EE7796A2E}"/>
              </a:ext>
            </a:extLst>
          </p:cNvPr>
          <p:cNvSpPr>
            <a:spLocks noGrp="1"/>
          </p:cNvSpPr>
          <p:nvPr>
            <p:ph type="sldNum" sz="quarter" idx="12"/>
          </p:nvPr>
        </p:nvSpPr>
        <p:spPr/>
        <p:txBody>
          <a:bodyPr/>
          <a:lstStyle/>
          <a:p>
            <a:fld id="{95022B00-7660-2F4F-996E-9B30EF8E54CF}" type="slidenum">
              <a:rPr lang="en-US" smtClean="0"/>
              <a:t>28</a:t>
            </a:fld>
            <a:endParaRPr lang="en-US"/>
          </a:p>
        </p:txBody>
      </p:sp>
      <p:pic>
        <p:nvPicPr>
          <p:cNvPr id="7" name="Picture 6">
            <a:extLst>
              <a:ext uri="{FF2B5EF4-FFF2-40B4-BE49-F238E27FC236}">
                <a16:creationId xmlns:a16="http://schemas.microsoft.com/office/drawing/2014/main" id="{098474E5-A561-BA4E-BB3C-258FB7664A67}"/>
              </a:ext>
            </a:extLst>
          </p:cNvPr>
          <p:cNvPicPr>
            <a:picLocks noChangeAspect="1"/>
          </p:cNvPicPr>
          <p:nvPr/>
        </p:nvPicPr>
        <p:blipFill>
          <a:blip r:embed="rId3"/>
          <a:stretch>
            <a:fillRect/>
          </a:stretch>
        </p:blipFill>
        <p:spPr>
          <a:xfrm>
            <a:off x="3222625" y="936026"/>
            <a:ext cx="4911726" cy="4879832"/>
          </a:xfrm>
          <a:prstGeom prst="rect">
            <a:avLst/>
          </a:prstGeom>
        </p:spPr>
      </p:pic>
      <p:pic>
        <p:nvPicPr>
          <p:cNvPr id="8" name="Picture 7">
            <a:extLst>
              <a:ext uri="{FF2B5EF4-FFF2-40B4-BE49-F238E27FC236}">
                <a16:creationId xmlns:a16="http://schemas.microsoft.com/office/drawing/2014/main" id="{FCE36920-C2EF-7F49-B554-D707AC246253}"/>
              </a:ext>
            </a:extLst>
          </p:cNvPr>
          <p:cNvPicPr>
            <a:picLocks noChangeAspect="1"/>
          </p:cNvPicPr>
          <p:nvPr/>
        </p:nvPicPr>
        <p:blipFill>
          <a:blip r:embed="rId4"/>
          <a:stretch>
            <a:fillRect/>
          </a:stretch>
        </p:blipFill>
        <p:spPr>
          <a:xfrm>
            <a:off x="7975601" y="5966424"/>
            <a:ext cx="317500" cy="215900"/>
          </a:xfrm>
          <a:prstGeom prst="rect">
            <a:avLst/>
          </a:prstGeom>
        </p:spPr>
      </p:pic>
      <p:pic>
        <p:nvPicPr>
          <p:cNvPr id="9" name="Picture 8">
            <a:extLst>
              <a:ext uri="{FF2B5EF4-FFF2-40B4-BE49-F238E27FC236}">
                <a16:creationId xmlns:a16="http://schemas.microsoft.com/office/drawing/2014/main" id="{34C1325C-91BB-B746-80D2-6CE138ABDA5D}"/>
              </a:ext>
            </a:extLst>
          </p:cNvPr>
          <p:cNvPicPr>
            <a:picLocks noChangeAspect="1"/>
          </p:cNvPicPr>
          <p:nvPr/>
        </p:nvPicPr>
        <p:blipFill>
          <a:blip r:embed="rId5"/>
          <a:stretch>
            <a:fillRect/>
          </a:stretch>
        </p:blipFill>
        <p:spPr>
          <a:xfrm>
            <a:off x="1581153" y="958953"/>
            <a:ext cx="1409700" cy="469900"/>
          </a:xfrm>
          <a:prstGeom prst="rect">
            <a:avLst/>
          </a:prstGeom>
        </p:spPr>
      </p:pic>
      <p:pic>
        <p:nvPicPr>
          <p:cNvPr id="10" name="Picture 9">
            <a:extLst>
              <a:ext uri="{FF2B5EF4-FFF2-40B4-BE49-F238E27FC236}">
                <a16:creationId xmlns:a16="http://schemas.microsoft.com/office/drawing/2014/main" id="{E3A08F94-25D3-EC41-B252-CA29AE087993}"/>
              </a:ext>
            </a:extLst>
          </p:cNvPr>
          <p:cNvPicPr>
            <a:picLocks noChangeAspect="1"/>
          </p:cNvPicPr>
          <p:nvPr/>
        </p:nvPicPr>
        <p:blipFill>
          <a:blip r:embed="rId6"/>
          <a:stretch>
            <a:fillRect/>
          </a:stretch>
        </p:blipFill>
        <p:spPr>
          <a:xfrm>
            <a:off x="6438898" y="5878140"/>
            <a:ext cx="609600" cy="406400"/>
          </a:xfrm>
          <a:prstGeom prst="rect">
            <a:avLst/>
          </a:prstGeom>
        </p:spPr>
      </p:pic>
      <p:cxnSp>
        <p:nvCxnSpPr>
          <p:cNvPr id="12" name="Straight Connector 11">
            <a:extLst>
              <a:ext uri="{FF2B5EF4-FFF2-40B4-BE49-F238E27FC236}">
                <a16:creationId xmlns:a16="http://schemas.microsoft.com/office/drawing/2014/main" id="{109BF162-7831-524C-A3A4-A4EE5489A15D}"/>
              </a:ext>
            </a:extLst>
          </p:cNvPr>
          <p:cNvCxnSpPr/>
          <p:nvPr/>
        </p:nvCxnSpPr>
        <p:spPr>
          <a:xfrm>
            <a:off x="6657215" y="1276350"/>
            <a:ext cx="0" cy="4539508"/>
          </a:xfrm>
          <a:prstGeom prst="line">
            <a:avLst/>
          </a:prstGeom>
          <a:ln w="349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587D470-3A84-F643-9FB0-69B1A040B737}"/>
              </a:ext>
            </a:extLst>
          </p:cNvPr>
          <p:cNvCxnSpPr>
            <a:cxnSpLocks/>
          </p:cNvCxnSpPr>
          <p:nvPr/>
        </p:nvCxnSpPr>
        <p:spPr>
          <a:xfrm>
            <a:off x="4963073" y="4152276"/>
            <a:ext cx="0" cy="1671043"/>
          </a:xfrm>
          <a:prstGeom prst="line">
            <a:avLst/>
          </a:prstGeom>
          <a:ln w="3492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DFA452D2-A0C8-9843-9B5A-246A880621E5}"/>
              </a:ext>
            </a:extLst>
          </p:cNvPr>
          <p:cNvPicPr>
            <a:picLocks noChangeAspect="1"/>
          </p:cNvPicPr>
          <p:nvPr/>
        </p:nvPicPr>
        <p:blipFill>
          <a:blip r:embed="rId7"/>
          <a:stretch>
            <a:fillRect/>
          </a:stretch>
        </p:blipFill>
        <p:spPr>
          <a:xfrm>
            <a:off x="4659855" y="5910919"/>
            <a:ext cx="762000" cy="406400"/>
          </a:xfrm>
          <a:prstGeom prst="rect">
            <a:avLst/>
          </a:prstGeom>
        </p:spPr>
      </p:pic>
    </p:spTree>
    <p:extLst>
      <p:ext uri="{BB962C8B-B14F-4D97-AF65-F5344CB8AC3E}">
        <p14:creationId xmlns:p14="http://schemas.microsoft.com/office/powerpoint/2010/main" val="163608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85F7E7-2924-0D47-8270-83B8691D81AA}"/>
              </a:ext>
            </a:extLst>
          </p:cNvPr>
          <p:cNvSpPr>
            <a:spLocks noGrp="1"/>
          </p:cNvSpPr>
          <p:nvPr>
            <p:ph type="dt" sz="half" idx="10"/>
          </p:nvPr>
        </p:nvSpPr>
        <p:spPr/>
        <p:txBody>
          <a:bodyPr/>
          <a:lstStyle/>
          <a:p>
            <a:fld id="{BD9D2048-F529-0C49-964B-5A68CFE754DC}" type="datetime1">
              <a:rPr lang="en-US" smtClean="0"/>
              <a:t>1/17/20</a:t>
            </a:fld>
            <a:endParaRPr lang="en-US"/>
          </a:p>
        </p:txBody>
      </p:sp>
      <p:sp>
        <p:nvSpPr>
          <p:cNvPr id="3" name="Footer Placeholder 2">
            <a:extLst>
              <a:ext uri="{FF2B5EF4-FFF2-40B4-BE49-F238E27FC236}">
                <a16:creationId xmlns:a16="http://schemas.microsoft.com/office/drawing/2014/main" id="{D8C8FE97-44C6-5D41-A171-D1F23C998E7C}"/>
              </a:ext>
            </a:extLst>
          </p:cNvPr>
          <p:cNvSpPr>
            <a:spLocks noGrp="1"/>
          </p:cNvSpPr>
          <p:nvPr>
            <p:ph type="ftr" sz="quarter" idx="11"/>
          </p:nvPr>
        </p:nvSpPr>
        <p:spPr/>
        <p:txBody>
          <a:bodyPr/>
          <a:lstStyle/>
          <a:p>
            <a:r>
              <a:rPr lang="en-US"/>
              <a:t>A. Damianou</a:t>
            </a:r>
          </a:p>
        </p:txBody>
      </p:sp>
      <p:sp>
        <p:nvSpPr>
          <p:cNvPr id="4" name="Slide Number Placeholder 3">
            <a:extLst>
              <a:ext uri="{FF2B5EF4-FFF2-40B4-BE49-F238E27FC236}">
                <a16:creationId xmlns:a16="http://schemas.microsoft.com/office/drawing/2014/main" id="{D383694C-3DD9-9242-B9D4-A81E5BD7282D}"/>
              </a:ext>
            </a:extLst>
          </p:cNvPr>
          <p:cNvSpPr>
            <a:spLocks noGrp="1"/>
          </p:cNvSpPr>
          <p:nvPr>
            <p:ph type="sldNum" sz="quarter" idx="12"/>
          </p:nvPr>
        </p:nvSpPr>
        <p:spPr/>
        <p:txBody>
          <a:bodyPr/>
          <a:lstStyle/>
          <a:p>
            <a:fld id="{95022B00-7660-2F4F-996E-9B30EF8E54CF}" type="slidenum">
              <a:rPr lang="en-US" smtClean="0"/>
              <a:t>29</a:t>
            </a:fld>
            <a:endParaRPr lang="en-US"/>
          </a:p>
        </p:txBody>
      </p:sp>
      <p:pic>
        <p:nvPicPr>
          <p:cNvPr id="5" name="Picture 4">
            <a:extLst>
              <a:ext uri="{FF2B5EF4-FFF2-40B4-BE49-F238E27FC236}">
                <a16:creationId xmlns:a16="http://schemas.microsoft.com/office/drawing/2014/main" id="{F8CD5BB6-C39F-4542-ACED-73D017A41D4B}"/>
              </a:ext>
            </a:extLst>
          </p:cNvPr>
          <p:cNvPicPr>
            <a:picLocks noChangeAspect="1"/>
          </p:cNvPicPr>
          <p:nvPr/>
        </p:nvPicPr>
        <p:blipFill rotWithShape="1">
          <a:blip r:embed="rId2"/>
          <a:srcRect l="23250" t="67299" r="24100" b="12671"/>
          <a:stretch/>
        </p:blipFill>
        <p:spPr>
          <a:xfrm>
            <a:off x="1291558" y="2221992"/>
            <a:ext cx="9115105" cy="1947672"/>
          </a:xfrm>
          <a:prstGeom prst="rect">
            <a:avLst/>
          </a:prstGeom>
        </p:spPr>
      </p:pic>
    </p:spTree>
    <p:extLst>
      <p:ext uri="{BB962C8B-B14F-4D97-AF65-F5344CB8AC3E}">
        <p14:creationId xmlns:p14="http://schemas.microsoft.com/office/powerpoint/2010/main" val="696192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787894-E169-6A4D-A488-D0098C3D9A2A}"/>
              </a:ext>
            </a:extLst>
          </p:cNvPr>
          <p:cNvSpPr>
            <a:spLocks noGrp="1"/>
          </p:cNvSpPr>
          <p:nvPr>
            <p:ph type="dt" sz="half" idx="10"/>
          </p:nvPr>
        </p:nvSpPr>
        <p:spPr/>
        <p:txBody>
          <a:bodyPr/>
          <a:lstStyle/>
          <a:p>
            <a:fld id="{BD9D2048-F529-0C49-964B-5A68CFE754DC}" type="datetime1">
              <a:rPr lang="en-US" smtClean="0"/>
              <a:t>1/17/20</a:t>
            </a:fld>
            <a:endParaRPr lang="en-US"/>
          </a:p>
        </p:txBody>
      </p:sp>
      <p:sp>
        <p:nvSpPr>
          <p:cNvPr id="3" name="Footer Placeholder 2">
            <a:extLst>
              <a:ext uri="{FF2B5EF4-FFF2-40B4-BE49-F238E27FC236}">
                <a16:creationId xmlns:a16="http://schemas.microsoft.com/office/drawing/2014/main" id="{5A61AD55-A312-9F4E-805A-C2DB5874547E}"/>
              </a:ext>
            </a:extLst>
          </p:cNvPr>
          <p:cNvSpPr>
            <a:spLocks noGrp="1"/>
          </p:cNvSpPr>
          <p:nvPr>
            <p:ph type="ftr" sz="quarter" idx="11"/>
          </p:nvPr>
        </p:nvSpPr>
        <p:spPr/>
        <p:txBody>
          <a:bodyPr/>
          <a:lstStyle/>
          <a:p>
            <a:r>
              <a:rPr lang="en-US"/>
              <a:t>A. Damianou</a:t>
            </a:r>
          </a:p>
        </p:txBody>
      </p:sp>
      <p:sp>
        <p:nvSpPr>
          <p:cNvPr id="4" name="Slide Number Placeholder 3">
            <a:extLst>
              <a:ext uri="{FF2B5EF4-FFF2-40B4-BE49-F238E27FC236}">
                <a16:creationId xmlns:a16="http://schemas.microsoft.com/office/drawing/2014/main" id="{6651E152-18FF-7042-A661-B9AF0E01038D}"/>
              </a:ext>
            </a:extLst>
          </p:cNvPr>
          <p:cNvSpPr>
            <a:spLocks noGrp="1"/>
          </p:cNvSpPr>
          <p:nvPr>
            <p:ph type="sldNum" sz="quarter" idx="12"/>
          </p:nvPr>
        </p:nvSpPr>
        <p:spPr/>
        <p:txBody>
          <a:bodyPr/>
          <a:lstStyle/>
          <a:p>
            <a:fld id="{95022B00-7660-2F4F-996E-9B30EF8E54CF}" type="slidenum">
              <a:rPr lang="en-US" smtClean="0"/>
              <a:t>3</a:t>
            </a:fld>
            <a:endParaRPr lang="en-US"/>
          </a:p>
        </p:txBody>
      </p:sp>
      <p:cxnSp>
        <p:nvCxnSpPr>
          <p:cNvPr id="6" name="Straight Connector 5">
            <a:extLst>
              <a:ext uri="{FF2B5EF4-FFF2-40B4-BE49-F238E27FC236}">
                <a16:creationId xmlns:a16="http://schemas.microsoft.com/office/drawing/2014/main" id="{26E251F0-A6A9-FE41-934F-579F6C497E72}"/>
              </a:ext>
            </a:extLst>
          </p:cNvPr>
          <p:cNvCxnSpPr/>
          <p:nvPr/>
        </p:nvCxnSpPr>
        <p:spPr>
          <a:xfrm>
            <a:off x="1143000" y="428629"/>
            <a:ext cx="0" cy="5757862"/>
          </a:xfrm>
          <a:prstGeom prst="line">
            <a:avLst/>
          </a:prstGeom>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86D1914-EF4F-1C43-9653-5CD427C45941}"/>
              </a:ext>
            </a:extLst>
          </p:cNvPr>
          <p:cNvSpPr/>
          <p:nvPr/>
        </p:nvSpPr>
        <p:spPr>
          <a:xfrm>
            <a:off x="1057275" y="842971"/>
            <a:ext cx="185738"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A780A73-A639-5944-856A-7DB25C2F006A}"/>
              </a:ext>
            </a:extLst>
          </p:cNvPr>
          <p:cNvSpPr/>
          <p:nvPr/>
        </p:nvSpPr>
        <p:spPr>
          <a:xfrm>
            <a:off x="1050131" y="1724027"/>
            <a:ext cx="185738"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FEFD5B8-A1C9-E440-A39D-7842E7ACBE31}"/>
              </a:ext>
            </a:extLst>
          </p:cNvPr>
          <p:cNvSpPr/>
          <p:nvPr/>
        </p:nvSpPr>
        <p:spPr>
          <a:xfrm>
            <a:off x="1050131" y="2651922"/>
            <a:ext cx="185738"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7B78E19-0D98-D649-9205-F1BE6E05A556}"/>
              </a:ext>
            </a:extLst>
          </p:cNvPr>
          <p:cNvSpPr/>
          <p:nvPr/>
        </p:nvSpPr>
        <p:spPr>
          <a:xfrm>
            <a:off x="1050131" y="3658398"/>
            <a:ext cx="185738"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BF82DD7-B5E0-2A40-902B-BD64E1C883D6}"/>
              </a:ext>
            </a:extLst>
          </p:cNvPr>
          <p:cNvSpPr/>
          <p:nvPr/>
        </p:nvSpPr>
        <p:spPr>
          <a:xfrm>
            <a:off x="1050131" y="4618443"/>
            <a:ext cx="185738"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6F6893F-42BA-7140-936C-504979FB4941}"/>
              </a:ext>
            </a:extLst>
          </p:cNvPr>
          <p:cNvSpPr/>
          <p:nvPr/>
        </p:nvSpPr>
        <p:spPr>
          <a:xfrm>
            <a:off x="1057275" y="5649926"/>
            <a:ext cx="185738"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F256997-E50E-324F-9569-1F431A370262}"/>
              </a:ext>
            </a:extLst>
          </p:cNvPr>
          <p:cNvSpPr txBox="1"/>
          <p:nvPr/>
        </p:nvSpPr>
        <p:spPr>
          <a:xfrm>
            <a:off x="1414461" y="685804"/>
            <a:ext cx="2163541" cy="646331"/>
          </a:xfrm>
          <a:prstGeom prst="rect">
            <a:avLst/>
          </a:prstGeom>
          <a:noFill/>
        </p:spPr>
        <p:txBody>
          <a:bodyPr wrap="none" rtlCol="0">
            <a:spAutoFit/>
          </a:bodyPr>
          <a:lstStyle/>
          <a:p>
            <a:pPr algn="ctr"/>
            <a:r>
              <a:rPr lang="en-US" dirty="0"/>
              <a:t>BSc Informatics &amp; </a:t>
            </a:r>
          </a:p>
          <a:p>
            <a:pPr algn="ctr"/>
            <a:r>
              <a:rPr lang="en-US" dirty="0"/>
              <a:t>Telecommunications </a:t>
            </a:r>
          </a:p>
        </p:txBody>
      </p:sp>
      <p:sp>
        <p:nvSpPr>
          <p:cNvPr id="16" name="TextBox 15">
            <a:extLst>
              <a:ext uri="{FF2B5EF4-FFF2-40B4-BE49-F238E27FC236}">
                <a16:creationId xmlns:a16="http://schemas.microsoft.com/office/drawing/2014/main" id="{D68BB6A6-BFC0-494F-8978-5711B660C7AE}"/>
              </a:ext>
            </a:extLst>
          </p:cNvPr>
          <p:cNvSpPr txBox="1"/>
          <p:nvPr/>
        </p:nvSpPr>
        <p:spPr>
          <a:xfrm>
            <a:off x="1414461" y="1647265"/>
            <a:ext cx="2148024" cy="369332"/>
          </a:xfrm>
          <a:prstGeom prst="rect">
            <a:avLst/>
          </a:prstGeom>
          <a:noFill/>
        </p:spPr>
        <p:txBody>
          <a:bodyPr wrap="none" rtlCol="0">
            <a:spAutoFit/>
          </a:bodyPr>
          <a:lstStyle/>
          <a:p>
            <a:r>
              <a:rPr lang="en-US" dirty="0"/>
              <a:t>MSc Informatics &amp; AI</a:t>
            </a:r>
          </a:p>
        </p:txBody>
      </p:sp>
      <p:sp>
        <p:nvSpPr>
          <p:cNvPr id="17" name="TextBox 16">
            <a:extLst>
              <a:ext uri="{FF2B5EF4-FFF2-40B4-BE49-F238E27FC236}">
                <a16:creationId xmlns:a16="http://schemas.microsoft.com/office/drawing/2014/main" id="{F2F7B5E0-579F-DE40-8A1B-E8F2939131B4}"/>
              </a:ext>
            </a:extLst>
          </p:cNvPr>
          <p:cNvSpPr txBox="1"/>
          <p:nvPr/>
        </p:nvSpPr>
        <p:spPr>
          <a:xfrm>
            <a:off x="1414461" y="2578003"/>
            <a:ext cx="2334293" cy="369332"/>
          </a:xfrm>
          <a:prstGeom prst="rect">
            <a:avLst/>
          </a:prstGeom>
          <a:noFill/>
        </p:spPr>
        <p:txBody>
          <a:bodyPr wrap="none" rtlCol="0">
            <a:spAutoFit/>
          </a:bodyPr>
          <a:lstStyle/>
          <a:p>
            <a:r>
              <a:rPr lang="en-US" b="1" dirty="0"/>
              <a:t>PhD Machine Learning</a:t>
            </a:r>
          </a:p>
        </p:txBody>
      </p:sp>
      <p:pic>
        <p:nvPicPr>
          <p:cNvPr id="21" name="Picture 20">
            <a:extLst>
              <a:ext uri="{FF2B5EF4-FFF2-40B4-BE49-F238E27FC236}">
                <a16:creationId xmlns:a16="http://schemas.microsoft.com/office/drawing/2014/main" id="{DD508B49-D88C-A14C-8630-944D063CCCA4}"/>
              </a:ext>
            </a:extLst>
          </p:cNvPr>
          <p:cNvPicPr>
            <a:picLocks noChangeAspect="1"/>
          </p:cNvPicPr>
          <p:nvPr/>
        </p:nvPicPr>
        <p:blipFill rotWithShape="1">
          <a:blip r:embed="rId2">
            <a:extLst>
              <a:ext uri="{28A0092B-C50C-407E-A947-70E740481C1C}">
                <a14:useLocalDpi xmlns:a14="http://schemas.microsoft.com/office/drawing/2010/main" val="0"/>
              </a:ext>
            </a:extLst>
          </a:blip>
          <a:srcRect r="10312" b="26466"/>
          <a:stretch/>
        </p:blipFill>
        <p:spPr>
          <a:xfrm rot="247884">
            <a:off x="5816220" y="1560631"/>
            <a:ext cx="4306232" cy="3319864"/>
          </a:xfrm>
          <a:prstGeom prst="rect">
            <a:avLst/>
          </a:prstGeom>
          <a:effectLst>
            <a:outerShdw blurRad="50800" dist="114300" dir="8100000" algn="tr" rotWithShape="0">
              <a:prstClr val="black">
                <a:alpha val="40000"/>
              </a:prstClr>
            </a:outerShdw>
          </a:effectLst>
        </p:spPr>
      </p:pic>
    </p:spTree>
    <p:extLst>
      <p:ext uri="{BB962C8B-B14F-4D97-AF65-F5344CB8AC3E}">
        <p14:creationId xmlns:p14="http://schemas.microsoft.com/office/powerpoint/2010/main" val="20473154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85F7E7-2924-0D47-8270-83B8691D81AA}"/>
              </a:ext>
            </a:extLst>
          </p:cNvPr>
          <p:cNvSpPr>
            <a:spLocks noGrp="1"/>
          </p:cNvSpPr>
          <p:nvPr>
            <p:ph type="dt" sz="half" idx="10"/>
          </p:nvPr>
        </p:nvSpPr>
        <p:spPr/>
        <p:txBody>
          <a:bodyPr/>
          <a:lstStyle/>
          <a:p>
            <a:fld id="{BD9D2048-F529-0C49-964B-5A68CFE754DC}" type="datetime1">
              <a:rPr lang="en-US" smtClean="0"/>
              <a:t>1/17/20</a:t>
            </a:fld>
            <a:endParaRPr lang="en-US"/>
          </a:p>
        </p:txBody>
      </p:sp>
      <p:sp>
        <p:nvSpPr>
          <p:cNvPr id="3" name="Footer Placeholder 2">
            <a:extLst>
              <a:ext uri="{FF2B5EF4-FFF2-40B4-BE49-F238E27FC236}">
                <a16:creationId xmlns:a16="http://schemas.microsoft.com/office/drawing/2014/main" id="{D8C8FE97-44C6-5D41-A171-D1F23C998E7C}"/>
              </a:ext>
            </a:extLst>
          </p:cNvPr>
          <p:cNvSpPr>
            <a:spLocks noGrp="1"/>
          </p:cNvSpPr>
          <p:nvPr>
            <p:ph type="ftr" sz="quarter" idx="11"/>
          </p:nvPr>
        </p:nvSpPr>
        <p:spPr/>
        <p:txBody>
          <a:bodyPr/>
          <a:lstStyle/>
          <a:p>
            <a:r>
              <a:rPr lang="en-US"/>
              <a:t>A. Damianou</a:t>
            </a:r>
          </a:p>
        </p:txBody>
      </p:sp>
      <p:sp>
        <p:nvSpPr>
          <p:cNvPr id="4" name="Slide Number Placeholder 3">
            <a:extLst>
              <a:ext uri="{FF2B5EF4-FFF2-40B4-BE49-F238E27FC236}">
                <a16:creationId xmlns:a16="http://schemas.microsoft.com/office/drawing/2014/main" id="{D383694C-3DD9-9242-B9D4-A81E5BD7282D}"/>
              </a:ext>
            </a:extLst>
          </p:cNvPr>
          <p:cNvSpPr>
            <a:spLocks noGrp="1"/>
          </p:cNvSpPr>
          <p:nvPr>
            <p:ph type="sldNum" sz="quarter" idx="12"/>
          </p:nvPr>
        </p:nvSpPr>
        <p:spPr/>
        <p:txBody>
          <a:bodyPr/>
          <a:lstStyle/>
          <a:p>
            <a:fld id="{95022B00-7660-2F4F-996E-9B30EF8E54CF}" type="slidenum">
              <a:rPr lang="en-US" smtClean="0"/>
              <a:t>30</a:t>
            </a:fld>
            <a:endParaRPr lang="en-US"/>
          </a:p>
        </p:txBody>
      </p:sp>
      <p:pic>
        <p:nvPicPr>
          <p:cNvPr id="5" name="Picture 4">
            <a:extLst>
              <a:ext uri="{FF2B5EF4-FFF2-40B4-BE49-F238E27FC236}">
                <a16:creationId xmlns:a16="http://schemas.microsoft.com/office/drawing/2014/main" id="{76B39E9E-9FC3-CD4A-A1AC-7710AA4D8245}"/>
              </a:ext>
            </a:extLst>
          </p:cNvPr>
          <p:cNvPicPr>
            <a:picLocks noChangeAspect="1"/>
          </p:cNvPicPr>
          <p:nvPr/>
        </p:nvPicPr>
        <p:blipFill>
          <a:blip r:embed="rId2"/>
          <a:stretch>
            <a:fillRect/>
          </a:stretch>
        </p:blipFill>
        <p:spPr>
          <a:xfrm>
            <a:off x="0" y="0"/>
            <a:ext cx="12192000" cy="6847930"/>
          </a:xfrm>
          <a:prstGeom prst="rect">
            <a:avLst/>
          </a:prstGeom>
        </p:spPr>
      </p:pic>
    </p:spTree>
    <p:extLst>
      <p:ext uri="{BB962C8B-B14F-4D97-AF65-F5344CB8AC3E}">
        <p14:creationId xmlns:p14="http://schemas.microsoft.com/office/powerpoint/2010/main" val="32042072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85F7E7-2924-0D47-8270-83B8691D81AA}"/>
              </a:ext>
            </a:extLst>
          </p:cNvPr>
          <p:cNvSpPr>
            <a:spLocks noGrp="1"/>
          </p:cNvSpPr>
          <p:nvPr>
            <p:ph type="dt" sz="half" idx="10"/>
          </p:nvPr>
        </p:nvSpPr>
        <p:spPr/>
        <p:txBody>
          <a:bodyPr/>
          <a:lstStyle/>
          <a:p>
            <a:fld id="{BD9D2048-F529-0C49-964B-5A68CFE754DC}" type="datetime1">
              <a:rPr lang="en-US" smtClean="0"/>
              <a:t>1/17/20</a:t>
            </a:fld>
            <a:endParaRPr lang="en-US"/>
          </a:p>
        </p:txBody>
      </p:sp>
      <p:sp>
        <p:nvSpPr>
          <p:cNvPr id="3" name="Footer Placeholder 2">
            <a:extLst>
              <a:ext uri="{FF2B5EF4-FFF2-40B4-BE49-F238E27FC236}">
                <a16:creationId xmlns:a16="http://schemas.microsoft.com/office/drawing/2014/main" id="{D8C8FE97-44C6-5D41-A171-D1F23C998E7C}"/>
              </a:ext>
            </a:extLst>
          </p:cNvPr>
          <p:cNvSpPr>
            <a:spLocks noGrp="1"/>
          </p:cNvSpPr>
          <p:nvPr>
            <p:ph type="ftr" sz="quarter" idx="11"/>
          </p:nvPr>
        </p:nvSpPr>
        <p:spPr/>
        <p:txBody>
          <a:bodyPr/>
          <a:lstStyle/>
          <a:p>
            <a:r>
              <a:rPr lang="en-US"/>
              <a:t>A. Damianou</a:t>
            </a:r>
          </a:p>
        </p:txBody>
      </p:sp>
      <p:sp>
        <p:nvSpPr>
          <p:cNvPr id="4" name="Slide Number Placeholder 3">
            <a:extLst>
              <a:ext uri="{FF2B5EF4-FFF2-40B4-BE49-F238E27FC236}">
                <a16:creationId xmlns:a16="http://schemas.microsoft.com/office/drawing/2014/main" id="{D383694C-3DD9-9242-B9D4-A81E5BD7282D}"/>
              </a:ext>
            </a:extLst>
          </p:cNvPr>
          <p:cNvSpPr>
            <a:spLocks noGrp="1"/>
          </p:cNvSpPr>
          <p:nvPr>
            <p:ph type="sldNum" sz="quarter" idx="12"/>
          </p:nvPr>
        </p:nvSpPr>
        <p:spPr/>
        <p:txBody>
          <a:bodyPr/>
          <a:lstStyle/>
          <a:p>
            <a:fld id="{95022B00-7660-2F4F-996E-9B30EF8E54CF}" type="slidenum">
              <a:rPr lang="en-US" smtClean="0"/>
              <a:t>31</a:t>
            </a:fld>
            <a:endParaRPr lang="en-US"/>
          </a:p>
        </p:txBody>
      </p:sp>
      <p:pic>
        <p:nvPicPr>
          <p:cNvPr id="5" name="Picture 4">
            <a:extLst>
              <a:ext uri="{FF2B5EF4-FFF2-40B4-BE49-F238E27FC236}">
                <a16:creationId xmlns:a16="http://schemas.microsoft.com/office/drawing/2014/main" id="{919F68DC-F38D-534F-A59A-AA6C3168109C}"/>
              </a:ext>
            </a:extLst>
          </p:cNvPr>
          <p:cNvPicPr>
            <a:picLocks noChangeAspect="1"/>
          </p:cNvPicPr>
          <p:nvPr/>
        </p:nvPicPr>
        <p:blipFill>
          <a:blip r:embed="rId3"/>
          <a:stretch>
            <a:fillRect/>
          </a:stretch>
        </p:blipFill>
        <p:spPr>
          <a:xfrm>
            <a:off x="0" y="0"/>
            <a:ext cx="12192000" cy="6847930"/>
          </a:xfrm>
          <a:prstGeom prst="rect">
            <a:avLst/>
          </a:prstGeom>
        </p:spPr>
      </p:pic>
    </p:spTree>
    <p:extLst>
      <p:ext uri="{BB962C8B-B14F-4D97-AF65-F5344CB8AC3E}">
        <p14:creationId xmlns:p14="http://schemas.microsoft.com/office/powerpoint/2010/main" val="16614027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3D80C-46B6-1E40-BDC6-D8FAA84C6CFE}"/>
              </a:ext>
            </a:extLst>
          </p:cNvPr>
          <p:cNvSpPr>
            <a:spLocks noGrp="1"/>
          </p:cNvSpPr>
          <p:nvPr>
            <p:ph type="title"/>
          </p:nvPr>
        </p:nvSpPr>
        <p:spPr/>
        <p:txBody>
          <a:bodyPr>
            <a:normAutofit fontScale="90000"/>
          </a:bodyPr>
          <a:lstStyle/>
          <a:p>
            <a:r>
              <a:rPr lang="en-US" dirty="0"/>
              <a:t>Energy-efficient predictions using uncertainty</a:t>
            </a:r>
          </a:p>
        </p:txBody>
      </p:sp>
      <p:sp>
        <p:nvSpPr>
          <p:cNvPr id="3" name="Content Placeholder 2">
            <a:extLst>
              <a:ext uri="{FF2B5EF4-FFF2-40B4-BE49-F238E27FC236}">
                <a16:creationId xmlns:a16="http://schemas.microsoft.com/office/drawing/2014/main" id="{EF2364C6-BF20-0F41-A187-41AFFE8020FD}"/>
              </a:ext>
            </a:extLst>
          </p:cNvPr>
          <p:cNvSpPr>
            <a:spLocks noGrp="1"/>
          </p:cNvSpPr>
          <p:nvPr>
            <p:ph idx="1"/>
          </p:nvPr>
        </p:nvSpPr>
        <p:spPr/>
        <p:txBody>
          <a:bodyPr>
            <a:normAutofit/>
          </a:bodyPr>
          <a:lstStyle/>
          <a:p>
            <a:pPr marL="0" indent="0">
              <a:buNone/>
            </a:pPr>
            <a:r>
              <a:rPr lang="en-US" dirty="0"/>
              <a:t>Some (I believe) relatively unexplored directions:</a:t>
            </a:r>
          </a:p>
          <a:p>
            <a:pPr marL="0" indent="0">
              <a:buNone/>
            </a:pPr>
            <a:endParaRPr lang="en-US" dirty="0"/>
          </a:p>
          <a:p>
            <a:r>
              <a:rPr lang="en-US" sz="2400" dirty="0"/>
              <a:t> </a:t>
            </a:r>
            <a:r>
              <a:rPr lang="en-US" sz="2400" b="1" dirty="0"/>
              <a:t>Compress</a:t>
            </a:r>
            <a:r>
              <a:rPr lang="en-US" sz="2400" dirty="0"/>
              <a:t> and naturally we then have fewer weights (for BNN).</a:t>
            </a:r>
          </a:p>
          <a:p>
            <a:pPr marL="0" indent="0">
              <a:buNone/>
            </a:pPr>
            <a:endParaRPr lang="en-US" sz="900" dirty="0"/>
          </a:p>
          <a:p>
            <a:r>
              <a:rPr lang="en-US" sz="2400" dirty="0"/>
              <a:t> </a:t>
            </a:r>
            <a:r>
              <a:rPr lang="en-US" sz="2400" b="1" dirty="0"/>
              <a:t>Mixed-precision</a:t>
            </a:r>
            <a:r>
              <a:rPr lang="en-US" sz="2400" dirty="0"/>
              <a:t>: Compute the bits needed for each weight </a:t>
            </a:r>
            <a:r>
              <a:rPr lang="en-US" sz="2000" i="1" dirty="0"/>
              <a:t>[</a:t>
            </a:r>
            <a:r>
              <a:rPr lang="en-US" sz="2000" i="1" dirty="0" err="1"/>
              <a:t>Louizos</a:t>
            </a:r>
            <a:r>
              <a:rPr lang="en-US" sz="2000" i="1" dirty="0"/>
              <a:t> et al.] </a:t>
            </a:r>
            <a:r>
              <a:rPr lang="en-US" sz="2400" dirty="0"/>
              <a:t>within a posterior.</a:t>
            </a:r>
          </a:p>
          <a:p>
            <a:pPr marL="0" indent="0">
              <a:buNone/>
            </a:pPr>
            <a:endParaRPr lang="en-US" sz="900" dirty="0"/>
          </a:p>
          <a:p>
            <a:r>
              <a:rPr lang="en-US" sz="2400" dirty="0"/>
              <a:t> </a:t>
            </a:r>
            <a:r>
              <a:rPr lang="en-US" sz="2400" b="1" dirty="0"/>
              <a:t>Mixture of experts ensemble: </a:t>
            </a:r>
            <a:r>
              <a:rPr lang="en-US" sz="2400" dirty="0"/>
              <a:t>“bad” experts get allocated fewer bit-precision (inspired by MC-dropout).</a:t>
            </a:r>
          </a:p>
          <a:p>
            <a:pPr marL="0" indent="0">
              <a:buNone/>
            </a:pPr>
            <a:endParaRPr lang="en-US" sz="900" dirty="0"/>
          </a:p>
          <a:p>
            <a:r>
              <a:rPr lang="en-US" sz="2400" b="1" dirty="0"/>
              <a:t> Bayesian student-teacher distillation </a:t>
            </a:r>
            <a:r>
              <a:rPr lang="en-US" sz="2000" i="1" dirty="0">
                <a:solidFill>
                  <a:schemeClr val="accent2">
                    <a:lumMod val="75000"/>
                  </a:schemeClr>
                </a:solidFill>
              </a:rPr>
              <a:t>[</a:t>
            </a:r>
            <a:r>
              <a:rPr lang="en-US" sz="2000" i="1" dirty="0" err="1">
                <a:solidFill>
                  <a:schemeClr val="accent2">
                    <a:lumMod val="75000"/>
                  </a:schemeClr>
                </a:solidFill>
              </a:rPr>
              <a:t>Ahn</a:t>
            </a:r>
            <a:r>
              <a:rPr lang="en-US" sz="2000" i="1" dirty="0">
                <a:solidFill>
                  <a:schemeClr val="accent2">
                    <a:lumMod val="75000"/>
                  </a:schemeClr>
                </a:solidFill>
              </a:rPr>
              <a:t>, Hu, </a:t>
            </a:r>
            <a:r>
              <a:rPr lang="en-US" sz="2000" i="1" u="sng" dirty="0" err="1">
                <a:solidFill>
                  <a:schemeClr val="accent2">
                    <a:lumMod val="75000"/>
                  </a:schemeClr>
                </a:solidFill>
              </a:rPr>
              <a:t>Damianou</a:t>
            </a:r>
            <a:r>
              <a:rPr lang="en-US" sz="2000" i="1" dirty="0">
                <a:solidFill>
                  <a:schemeClr val="accent2">
                    <a:lumMod val="75000"/>
                  </a:schemeClr>
                </a:solidFill>
              </a:rPr>
              <a:t>, Lawrence, Dai]</a:t>
            </a:r>
            <a:r>
              <a:rPr lang="en-US" sz="2400" dirty="0"/>
              <a:t> for BNNs.</a:t>
            </a:r>
          </a:p>
        </p:txBody>
      </p:sp>
      <p:sp>
        <p:nvSpPr>
          <p:cNvPr id="4" name="Date Placeholder 3">
            <a:extLst>
              <a:ext uri="{FF2B5EF4-FFF2-40B4-BE49-F238E27FC236}">
                <a16:creationId xmlns:a16="http://schemas.microsoft.com/office/drawing/2014/main" id="{E82F21B0-EC02-4647-8AEE-CF70C00BB0BC}"/>
              </a:ext>
            </a:extLst>
          </p:cNvPr>
          <p:cNvSpPr>
            <a:spLocks noGrp="1"/>
          </p:cNvSpPr>
          <p:nvPr>
            <p:ph type="dt" sz="half" idx="10"/>
          </p:nvPr>
        </p:nvSpPr>
        <p:spPr/>
        <p:txBody>
          <a:bodyPr/>
          <a:lstStyle/>
          <a:p>
            <a:fld id="{CDBCBEEF-020B-904E-AB75-B2BF6F308A64}" type="datetime1">
              <a:rPr lang="en-US" smtClean="0"/>
              <a:t>1/17/20</a:t>
            </a:fld>
            <a:endParaRPr lang="en-US"/>
          </a:p>
        </p:txBody>
      </p:sp>
      <p:sp>
        <p:nvSpPr>
          <p:cNvPr id="5" name="Footer Placeholder 4">
            <a:extLst>
              <a:ext uri="{FF2B5EF4-FFF2-40B4-BE49-F238E27FC236}">
                <a16:creationId xmlns:a16="http://schemas.microsoft.com/office/drawing/2014/main" id="{F9CE0355-55F8-084A-A4F6-122AF4EC8D4A}"/>
              </a:ext>
            </a:extLst>
          </p:cNvPr>
          <p:cNvSpPr>
            <a:spLocks noGrp="1"/>
          </p:cNvSpPr>
          <p:nvPr>
            <p:ph type="ftr" sz="quarter" idx="11"/>
          </p:nvPr>
        </p:nvSpPr>
        <p:spPr/>
        <p:txBody>
          <a:bodyPr/>
          <a:lstStyle/>
          <a:p>
            <a:r>
              <a:rPr lang="en-US"/>
              <a:t>A. Damianou</a:t>
            </a:r>
          </a:p>
        </p:txBody>
      </p:sp>
      <p:sp>
        <p:nvSpPr>
          <p:cNvPr id="6" name="Slide Number Placeholder 5">
            <a:extLst>
              <a:ext uri="{FF2B5EF4-FFF2-40B4-BE49-F238E27FC236}">
                <a16:creationId xmlns:a16="http://schemas.microsoft.com/office/drawing/2014/main" id="{6B0C54C0-24EF-6D48-8E6A-9BF60BD876FD}"/>
              </a:ext>
            </a:extLst>
          </p:cNvPr>
          <p:cNvSpPr>
            <a:spLocks noGrp="1"/>
          </p:cNvSpPr>
          <p:nvPr>
            <p:ph type="sldNum" sz="quarter" idx="12"/>
          </p:nvPr>
        </p:nvSpPr>
        <p:spPr/>
        <p:txBody>
          <a:bodyPr/>
          <a:lstStyle/>
          <a:p>
            <a:fld id="{95022B00-7660-2F4F-996E-9B30EF8E54CF}" type="slidenum">
              <a:rPr lang="en-US" smtClean="0"/>
              <a:t>32</a:t>
            </a:fld>
            <a:endParaRPr lang="en-US"/>
          </a:p>
        </p:txBody>
      </p:sp>
      <p:pic>
        <p:nvPicPr>
          <p:cNvPr id="8" name="Picture 7">
            <a:extLst>
              <a:ext uri="{FF2B5EF4-FFF2-40B4-BE49-F238E27FC236}">
                <a16:creationId xmlns:a16="http://schemas.microsoft.com/office/drawing/2014/main" id="{4C79C08E-0EF3-9A40-88E5-24BC51359C82}"/>
              </a:ext>
            </a:extLst>
          </p:cNvPr>
          <p:cNvPicPr>
            <a:picLocks noChangeAspect="1"/>
          </p:cNvPicPr>
          <p:nvPr/>
        </p:nvPicPr>
        <p:blipFill>
          <a:blip r:embed="rId3">
            <a:alphaModFix amt="57000"/>
          </a:blip>
          <a:stretch>
            <a:fillRect/>
          </a:stretch>
        </p:blipFill>
        <p:spPr>
          <a:xfrm>
            <a:off x="10830285" y="185781"/>
            <a:ext cx="925851" cy="1030512"/>
          </a:xfrm>
          <a:prstGeom prst="rect">
            <a:avLst/>
          </a:prstGeom>
        </p:spPr>
      </p:pic>
    </p:spTree>
    <p:extLst>
      <p:ext uri="{BB962C8B-B14F-4D97-AF65-F5344CB8AC3E}">
        <p14:creationId xmlns:p14="http://schemas.microsoft.com/office/powerpoint/2010/main" val="30758964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51EB1-8869-7445-9EF4-0552330CE9A6}"/>
              </a:ext>
            </a:extLst>
          </p:cNvPr>
          <p:cNvSpPr>
            <a:spLocks noGrp="1"/>
          </p:cNvSpPr>
          <p:nvPr>
            <p:ph type="title"/>
          </p:nvPr>
        </p:nvSpPr>
        <p:spPr>
          <a:xfrm>
            <a:off x="435863" y="32492"/>
            <a:ext cx="10917935" cy="668545"/>
          </a:xfrm>
        </p:spPr>
        <p:txBody>
          <a:bodyPr>
            <a:normAutofit fontScale="90000"/>
          </a:bodyPr>
          <a:lstStyle/>
          <a:p>
            <a:r>
              <a:rPr lang="en-US" dirty="0"/>
              <a:t>Bayesian student-teacher </a:t>
            </a:r>
            <a:r>
              <a:rPr lang="en-US" sz="4800" b="1" dirty="0"/>
              <a:t> </a:t>
            </a:r>
            <a:r>
              <a:rPr lang="en-US" sz="2700" i="1" dirty="0">
                <a:solidFill>
                  <a:schemeClr val="accent2">
                    <a:lumMod val="75000"/>
                  </a:schemeClr>
                </a:solidFill>
              </a:rPr>
              <a:t>[</a:t>
            </a:r>
            <a:r>
              <a:rPr lang="en-US" sz="2700" i="1" dirty="0" err="1">
                <a:solidFill>
                  <a:schemeClr val="accent2">
                    <a:lumMod val="75000"/>
                  </a:schemeClr>
                </a:solidFill>
              </a:rPr>
              <a:t>Ahn</a:t>
            </a:r>
            <a:r>
              <a:rPr lang="en-US" sz="2700" i="1" dirty="0">
                <a:solidFill>
                  <a:schemeClr val="accent2">
                    <a:lumMod val="75000"/>
                  </a:schemeClr>
                </a:solidFill>
              </a:rPr>
              <a:t>, Hu, </a:t>
            </a:r>
            <a:r>
              <a:rPr lang="en-US" sz="2700" i="1" u="sng" dirty="0" err="1">
                <a:solidFill>
                  <a:schemeClr val="accent2">
                    <a:lumMod val="75000"/>
                  </a:schemeClr>
                </a:solidFill>
              </a:rPr>
              <a:t>Damianou</a:t>
            </a:r>
            <a:r>
              <a:rPr lang="en-US" sz="2700" i="1" dirty="0">
                <a:solidFill>
                  <a:schemeClr val="accent2">
                    <a:lumMod val="75000"/>
                  </a:schemeClr>
                </a:solidFill>
              </a:rPr>
              <a:t>, Lawrence, Dai 2019]</a:t>
            </a:r>
            <a:r>
              <a:rPr lang="en-US" sz="2700" dirty="0"/>
              <a:t> </a:t>
            </a:r>
          </a:p>
        </p:txBody>
      </p:sp>
      <p:sp>
        <p:nvSpPr>
          <p:cNvPr id="4" name="Date Placeholder 3">
            <a:extLst>
              <a:ext uri="{FF2B5EF4-FFF2-40B4-BE49-F238E27FC236}">
                <a16:creationId xmlns:a16="http://schemas.microsoft.com/office/drawing/2014/main" id="{98A11453-0EAD-B543-A59C-C37CC9979DCF}"/>
              </a:ext>
            </a:extLst>
          </p:cNvPr>
          <p:cNvSpPr>
            <a:spLocks noGrp="1"/>
          </p:cNvSpPr>
          <p:nvPr>
            <p:ph type="dt" sz="half" idx="10"/>
          </p:nvPr>
        </p:nvSpPr>
        <p:spPr/>
        <p:txBody>
          <a:bodyPr/>
          <a:lstStyle/>
          <a:p>
            <a:fld id="{CDBCBEEF-020B-904E-AB75-B2BF6F308A64}" type="datetime1">
              <a:rPr lang="en-US" smtClean="0"/>
              <a:t>1/17/20</a:t>
            </a:fld>
            <a:endParaRPr lang="en-US"/>
          </a:p>
        </p:txBody>
      </p:sp>
      <p:sp>
        <p:nvSpPr>
          <p:cNvPr id="5" name="Footer Placeholder 4">
            <a:extLst>
              <a:ext uri="{FF2B5EF4-FFF2-40B4-BE49-F238E27FC236}">
                <a16:creationId xmlns:a16="http://schemas.microsoft.com/office/drawing/2014/main" id="{9F8613DD-A20A-8244-A90B-B872D521EE98}"/>
              </a:ext>
            </a:extLst>
          </p:cNvPr>
          <p:cNvSpPr>
            <a:spLocks noGrp="1"/>
          </p:cNvSpPr>
          <p:nvPr>
            <p:ph type="ftr" sz="quarter" idx="11"/>
          </p:nvPr>
        </p:nvSpPr>
        <p:spPr/>
        <p:txBody>
          <a:bodyPr/>
          <a:lstStyle/>
          <a:p>
            <a:r>
              <a:rPr lang="en-US"/>
              <a:t>A. Damianou</a:t>
            </a:r>
          </a:p>
        </p:txBody>
      </p:sp>
      <p:sp>
        <p:nvSpPr>
          <p:cNvPr id="6" name="Slide Number Placeholder 5">
            <a:extLst>
              <a:ext uri="{FF2B5EF4-FFF2-40B4-BE49-F238E27FC236}">
                <a16:creationId xmlns:a16="http://schemas.microsoft.com/office/drawing/2014/main" id="{6B706D4D-CB62-CE43-908D-EF3162075D1B}"/>
              </a:ext>
            </a:extLst>
          </p:cNvPr>
          <p:cNvSpPr>
            <a:spLocks noGrp="1"/>
          </p:cNvSpPr>
          <p:nvPr>
            <p:ph type="sldNum" sz="quarter" idx="12"/>
          </p:nvPr>
        </p:nvSpPr>
        <p:spPr/>
        <p:txBody>
          <a:bodyPr/>
          <a:lstStyle/>
          <a:p>
            <a:fld id="{95022B00-7660-2F4F-996E-9B30EF8E54CF}" type="slidenum">
              <a:rPr lang="en-US" smtClean="0"/>
              <a:t>33</a:t>
            </a:fld>
            <a:endParaRPr lang="en-US"/>
          </a:p>
        </p:txBody>
      </p:sp>
      <p:pic>
        <p:nvPicPr>
          <p:cNvPr id="7" name="Picture 6">
            <a:extLst>
              <a:ext uri="{FF2B5EF4-FFF2-40B4-BE49-F238E27FC236}">
                <a16:creationId xmlns:a16="http://schemas.microsoft.com/office/drawing/2014/main" id="{6353B44D-F540-844E-9157-535F1F32CF7F}"/>
              </a:ext>
            </a:extLst>
          </p:cNvPr>
          <p:cNvPicPr>
            <a:picLocks noChangeAspect="1"/>
          </p:cNvPicPr>
          <p:nvPr/>
        </p:nvPicPr>
        <p:blipFill rotWithShape="1">
          <a:blip r:embed="rId3"/>
          <a:srcRect l="6295" t="11692" r="20501" b="21701"/>
          <a:stretch/>
        </p:blipFill>
        <p:spPr>
          <a:xfrm>
            <a:off x="977431" y="1015625"/>
            <a:ext cx="9834797" cy="5026137"/>
          </a:xfrm>
          <a:prstGeom prst="rect">
            <a:avLst/>
          </a:prstGeom>
        </p:spPr>
      </p:pic>
      <p:sp>
        <p:nvSpPr>
          <p:cNvPr id="10" name="Left-Right Arrow 9">
            <a:extLst>
              <a:ext uri="{FF2B5EF4-FFF2-40B4-BE49-F238E27FC236}">
                <a16:creationId xmlns:a16="http://schemas.microsoft.com/office/drawing/2014/main" id="{82322A64-160F-EF42-9705-FB07FFFF4F27}"/>
              </a:ext>
            </a:extLst>
          </p:cNvPr>
          <p:cNvSpPr/>
          <p:nvPr/>
        </p:nvSpPr>
        <p:spPr>
          <a:xfrm>
            <a:off x="5294025" y="3429000"/>
            <a:ext cx="1783829" cy="52465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303E898-E75C-2C44-A605-A302476AAC7F}"/>
              </a:ext>
            </a:extLst>
          </p:cNvPr>
          <p:cNvSpPr txBox="1"/>
          <p:nvPr/>
        </p:nvSpPr>
        <p:spPr>
          <a:xfrm>
            <a:off x="5170436" y="2929746"/>
            <a:ext cx="2031005" cy="369332"/>
          </a:xfrm>
          <a:prstGeom prst="rect">
            <a:avLst/>
          </a:prstGeom>
          <a:noFill/>
        </p:spPr>
        <p:txBody>
          <a:bodyPr wrap="none" rtlCol="0">
            <a:spAutoFit/>
          </a:bodyPr>
          <a:lstStyle/>
          <a:p>
            <a:r>
              <a:rPr lang="en-US" dirty="0"/>
              <a:t>Mutual Information</a:t>
            </a:r>
          </a:p>
        </p:txBody>
      </p:sp>
    </p:spTree>
    <p:extLst>
      <p:ext uri="{BB962C8B-B14F-4D97-AF65-F5344CB8AC3E}">
        <p14:creationId xmlns:p14="http://schemas.microsoft.com/office/powerpoint/2010/main" val="762535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D297FE-C3DA-DB4C-B084-0F6C5CE355BD}"/>
              </a:ext>
            </a:extLst>
          </p:cNvPr>
          <p:cNvSpPr>
            <a:spLocks noGrp="1"/>
          </p:cNvSpPr>
          <p:nvPr>
            <p:ph type="dt" sz="half" idx="10"/>
          </p:nvPr>
        </p:nvSpPr>
        <p:spPr/>
        <p:txBody>
          <a:bodyPr/>
          <a:lstStyle/>
          <a:p>
            <a:fld id="{BD9D2048-F529-0C49-964B-5A68CFE754DC}" type="datetime1">
              <a:rPr lang="en-US" smtClean="0"/>
              <a:t>1/17/20</a:t>
            </a:fld>
            <a:endParaRPr lang="en-US"/>
          </a:p>
        </p:txBody>
      </p:sp>
      <p:sp>
        <p:nvSpPr>
          <p:cNvPr id="3" name="Footer Placeholder 2">
            <a:extLst>
              <a:ext uri="{FF2B5EF4-FFF2-40B4-BE49-F238E27FC236}">
                <a16:creationId xmlns:a16="http://schemas.microsoft.com/office/drawing/2014/main" id="{CF3F6060-1011-3042-9F8D-5638A32D975A}"/>
              </a:ext>
            </a:extLst>
          </p:cNvPr>
          <p:cNvSpPr>
            <a:spLocks noGrp="1"/>
          </p:cNvSpPr>
          <p:nvPr>
            <p:ph type="ftr" sz="quarter" idx="11"/>
          </p:nvPr>
        </p:nvSpPr>
        <p:spPr/>
        <p:txBody>
          <a:bodyPr/>
          <a:lstStyle/>
          <a:p>
            <a:r>
              <a:rPr lang="en-US"/>
              <a:t>A. Damianou</a:t>
            </a:r>
          </a:p>
        </p:txBody>
      </p:sp>
      <p:sp>
        <p:nvSpPr>
          <p:cNvPr id="4" name="Slide Number Placeholder 3">
            <a:extLst>
              <a:ext uri="{FF2B5EF4-FFF2-40B4-BE49-F238E27FC236}">
                <a16:creationId xmlns:a16="http://schemas.microsoft.com/office/drawing/2014/main" id="{C002350A-0BB6-744A-A5F0-1939CA6AD4D8}"/>
              </a:ext>
            </a:extLst>
          </p:cNvPr>
          <p:cNvSpPr>
            <a:spLocks noGrp="1"/>
          </p:cNvSpPr>
          <p:nvPr>
            <p:ph type="sldNum" sz="quarter" idx="12"/>
          </p:nvPr>
        </p:nvSpPr>
        <p:spPr/>
        <p:txBody>
          <a:bodyPr/>
          <a:lstStyle/>
          <a:p>
            <a:fld id="{95022B00-7660-2F4F-996E-9B30EF8E54CF}" type="slidenum">
              <a:rPr lang="en-US" smtClean="0"/>
              <a:t>34</a:t>
            </a:fld>
            <a:endParaRPr lang="en-US"/>
          </a:p>
        </p:txBody>
      </p:sp>
      <p:sp>
        <p:nvSpPr>
          <p:cNvPr id="6" name="Rounded Rectangle 5">
            <a:extLst>
              <a:ext uri="{FF2B5EF4-FFF2-40B4-BE49-F238E27FC236}">
                <a16:creationId xmlns:a16="http://schemas.microsoft.com/office/drawing/2014/main" id="{97338291-CA30-0743-9278-D6A52FEFDC56}"/>
              </a:ext>
            </a:extLst>
          </p:cNvPr>
          <p:cNvSpPr/>
          <p:nvPr/>
        </p:nvSpPr>
        <p:spPr>
          <a:xfrm>
            <a:off x="108488" y="821407"/>
            <a:ext cx="11902698" cy="5900067"/>
          </a:xfrm>
          <a:prstGeom prst="roundRect">
            <a:avLst>
              <a:gd name="adj" fmla="val 4315"/>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78EF493-20A7-C245-9DC8-4B215226CB43}"/>
              </a:ext>
            </a:extLst>
          </p:cNvPr>
          <p:cNvSpPr txBox="1"/>
          <p:nvPr/>
        </p:nvSpPr>
        <p:spPr>
          <a:xfrm>
            <a:off x="4038600" y="298186"/>
            <a:ext cx="3304944" cy="523220"/>
          </a:xfrm>
          <a:prstGeom prst="rect">
            <a:avLst/>
          </a:prstGeom>
          <a:noFill/>
        </p:spPr>
        <p:txBody>
          <a:bodyPr wrap="none" rtlCol="0">
            <a:spAutoFit/>
          </a:bodyPr>
          <a:lstStyle/>
          <a:p>
            <a:r>
              <a:rPr lang="en-US" sz="2800" b="1" dirty="0"/>
              <a:t>Take home messages</a:t>
            </a:r>
          </a:p>
        </p:txBody>
      </p:sp>
      <p:sp>
        <p:nvSpPr>
          <p:cNvPr id="8" name="TextBox 7">
            <a:extLst>
              <a:ext uri="{FF2B5EF4-FFF2-40B4-BE49-F238E27FC236}">
                <a16:creationId xmlns:a16="http://schemas.microsoft.com/office/drawing/2014/main" id="{302F93AF-F16E-CC4A-B732-2FF5A26A7D2B}"/>
              </a:ext>
            </a:extLst>
          </p:cNvPr>
          <p:cNvSpPr txBox="1"/>
          <p:nvPr/>
        </p:nvSpPr>
        <p:spPr>
          <a:xfrm>
            <a:off x="433953" y="1193368"/>
            <a:ext cx="11143281" cy="430887"/>
          </a:xfrm>
          <a:prstGeom prst="rect">
            <a:avLst/>
          </a:prstGeom>
          <a:noFill/>
        </p:spPr>
        <p:txBody>
          <a:bodyPr wrap="square" rtlCol="0">
            <a:spAutoFit/>
          </a:bodyPr>
          <a:lstStyle/>
          <a:p>
            <a:r>
              <a:rPr lang="en-US" sz="2200" b="1" dirty="0">
                <a:solidFill>
                  <a:schemeClr val="accent2">
                    <a:lumMod val="40000"/>
                    <a:lumOff val="60000"/>
                  </a:schemeClr>
                </a:solidFill>
              </a:rPr>
              <a:t>1. Uncertainty in NNs possible but costly. Potential directions to make frugal. </a:t>
            </a:r>
          </a:p>
        </p:txBody>
      </p:sp>
    </p:spTree>
    <p:extLst>
      <p:ext uri="{BB962C8B-B14F-4D97-AF65-F5344CB8AC3E}">
        <p14:creationId xmlns:p14="http://schemas.microsoft.com/office/powerpoint/2010/main" val="2537708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4CA2DC-E649-2F4B-A1B7-B37FA5542126}"/>
              </a:ext>
            </a:extLst>
          </p:cNvPr>
          <p:cNvSpPr>
            <a:spLocks noGrp="1"/>
          </p:cNvSpPr>
          <p:nvPr>
            <p:ph idx="1"/>
          </p:nvPr>
        </p:nvSpPr>
        <p:spPr>
          <a:xfrm>
            <a:off x="517112" y="1999336"/>
            <a:ext cx="10917936" cy="2859328"/>
          </a:xfrm>
        </p:spPr>
        <p:txBody>
          <a:bodyPr/>
          <a:lstStyle/>
          <a:p>
            <a:r>
              <a:rPr lang="en-US" dirty="0"/>
              <a:t> Distribution on parameters induces uncertainty in function:</a:t>
            </a:r>
          </a:p>
          <a:p>
            <a:pPr marL="0" indent="0">
              <a:buNone/>
            </a:pPr>
            <a:endParaRPr lang="en-US" dirty="0"/>
          </a:p>
        </p:txBody>
      </p:sp>
      <p:sp>
        <p:nvSpPr>
          <p:cNvPr id="4" name="Date Placeholder 3">
            <a:extLst>
              <a:ext uri="{FF2B5EF4-FFF2-40B4-BE49-F238E27FC236}">
                <a16:creationId xmlns:a16="http://schemas.microsoft.com/office/drawing/2014/main" id="{1A1181C9-BD8D-6445-9244-E4783AF51D49}"/>
              </a:ext>
            </a:extLst>
          </p:cNvPr>
          <p:cNvSpPr>
            <a:spLocks noGrp="1"/>
          </p:cNvSpPr>
          <p:nvPr>
            <p:ph type="dt" sz="half" idx="10"/>
          </p:nvPr>
        </p:nvSpPr>
        <p:spPr/>
        <p:txBody>
          <a:bodyPr/>
          <a:lstStyle/>
          <a:p>
            <a:fld id="{CDBCBEEF-020B-904E-AB75-B2BF6F308A64}" type="datetime1">
              <a:rPr lang="en-US" smtClean="0"/>
              <a:t>1/17/20</a:t>
            </a:fld>
            <a:endParaRPr lang="en-US"/>
          </a:p>
        </p:txBody>
      </p:sp>
      <p:sp>
        <p:nvSpPr>
          <p:cNvPr id="5" name="Footer Placeholder 4">
            <a:extLst>
              <a:ext uri="{FF2B5EF4-FFF2-40B4-BE49-F238E27FC236}">
                <a16:creationId xmlns:a16="http://schemas.microsoft.com/office/drawing/2014/main" id="{E75F2F0B-63BE-4B41-BAA5-1D5E61C06470}"/>
              </a:ext>
            </a:extLst>
          </p:cNvPr>
          <p:cNvSpPr>
            <a:spLocks noGrp="1"/>
          </p:cNvSpPr>
          <p:nvPr>
            <p:ph type="ftr" sz="quarter" idx="11"/>
          </p:nvPr>
        </p:nvSpPr>
        <p:spPr/>
        <p:txBody>
          <a:bodyPr/>
          <a:lstStyle/>
          <a:p>
            <a:r>
              <a:rPr lang="en-US"/>
              <a:t>A. Damianou</a:t>
            </a:r>
          </a:p>
        </p:txBody>
      </p:sp>
      <p:sp>
        <p:nvSpPr>
          <p:cNvPr id="6" name="Slide Number Placeholder 5">
            <a:extLst>
              <a:ext uri="{FF2B5EF4-FFF2-40B4-BE49-F238E27FC236}">
                <a16:creationId xmlns:a16="http://schemas.microsoft.com/office/drawing/2014/main" id="{6488B7AF-CD63-5E4C-BAEF-B69D84C5430E}"/>
              </a:ext>
            </a:extLst>
          </p:cNvPr>
          <p:cNvSpPr>
            <a:spLocks noGrp="1"/>
          </p:cNvSpPr>
          <p:nvPr>
            <p:ph type="sldNum" sz="quarter" idx="12"/>
          </p:nvPr>
        </p:nvSpPr>
        <p:spPr/>
        <p:txBody>
          <a:bodyPr/>
          <a:lstStyle/>
          <a:p>
            <a:fld id="{95022B00-7660-2F4F-996E-9B30EF8E54CF}" type="slidenum">
              <a:rPr lang="en-US" smtClean="0"/>
              <a:t>35</a:t>
            </a:fld>
            <a:endParaRPr lang="en-US"/>
          </a:p>
        </p:txBody>
      </p:sp>
      <p:sp>
        <p:nvSpPr>
          <p:cNvPr id="7" name="Rectangle 6">
            <a:extLst>
              <a:ext uri="{FF2B5EF4-FFF2-40B4-BE49-F238E27FC236}">
                <a16:creationId xmlns:a16="http://schemas.microsoft.com/office/drawing/2014/main" id="{DCBD5EC2-EDC7-4647-B2CD-B3F95BD2A91E}"/>
              </a:ext>
            </a:extLst>
          </p:cNvPr>
          <p:cNvSpPr/>
          <p:nvPr/>
        </p:nvSpPr>
        <p:spPr>
          <a:xfrm>
            <a:off x="0" y="0"/>
            <a:ext cx="12192000" cy="7045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25C1C87-3222-0142-AC2C-D900D5FC03CF}"/>
              </a:ext>
            </a:extLst>
          </p:cNvPr>
          <p:cNvPicPr>
            <a:picLocks noChangeAspect="1"/>
          </p:cNvPicPr>
          <p:nvPr/>
        </p:nvPicPr>
        <p:blipFill>
          <a:blip r:embed="rId2"/>
          <a:stretch>
            <a:fillRect/>
          </a:stretch>
        </p:blipFill>
        <p:spPr>
          <a:xfrm>
            <a:off x="9678943" y="2039113"/>
            <a:ext cx="1607352" cy="386182"/>
          </a:xfrm>
          <a:prstGeom prst="rect">
            <a:avLst/>
          </a:prstGeom>
        </p:spPr>
      </p:pic>
    </p:spTree>
    <p:extLst>
      <p:ext uri="{BB962C8B-B14F-4D97-AF65-F5344CB8AC3E}">
        <p14:creationId xmlns:p14="http://schemas.microsoft.com/office/powerpoint/2010/main" val="4460968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4CA2DC-E649-2F4B-A1B7-B37FA5542126}"/>
              </a:ext>
            </a:extLst>
          </p:cNvPr>
          <p:cNvSpPr>
            <a:spLocks noGrp="1"/>
          </p:cNvSpPr>
          <p:nvPr>
            <p:ph idx="1"/>
          </p:nvPr>
        </p:nvSpPr>
        <p:spPr>
          <a:xfrm>
            <a:off x="517112" y="1999336"/>
            <a:ext cx="10917936" cy="2859328"/>
          </a:xfrm>
        </p:spPr>
        <p:txBody>
          <a:bodyPr/>
          <a:lstStyle/>
          <a:p>
            <a:r>
              <a:rPr lang="en-US" dirty="0"/>
              <a:t> Distribution on parameters induces uncertainty in function:</a:t>
            </a:r>
          </a:p>
          <a:p>
            <a:pPr marL="0" indent="0">
              <a:buNone/>
            </a:pPr>
            <a:endParaRPr lang="en-US" dirty="0"/>
          </a:p>
          <a:p>
            <a:r>
              <a:rPr lang="en-US" dirty="0"/>
              <a:t> Can we model uncertainty directly in the function space?</a:t>
            </a:r>
          </a:p>
        </p:txBody>
      </p:sp>
      <p:sp>
        <p:nvSpPr>
          <p:cNvPr id="4" name="Date Placeholder 3">
            <a:extLst>
              <a:ext uri="{FF2B5EF4-FFF2-40B4-BE49-F238E27FC236}">
                <a16:creationId xmlns:a16="http://schemas.microsoft.com/office/drawing/2014/main" id="{1A1181C9-BD8D-6445-9244-E4783AF51D49}"/>
              </a:ext>
            </a:extLst>
          </p:cNvPr>
          <p:cNvSpPr>
            <a:spLocks noGrp="1"/>
          </p:cNvSpPr>
          <p:nvPr>
            <p:ph type="dt" sz="half" idx="10"/>
          </p:nvPr>
        </p:nvSpPr>
        <p:spPr/>
        <p:txBody>
          <a:bodyPr/>
          <a:lstStyle/>
          <a:p>
            <a:fld id="{CDBCBEEF-020B-904E-AB75-B2BF6F308A64}" type="datetime1">
              <a:rPr lang="en-US" smtClean="0"/>
              <a:t>1/17/20</a:t>
            </a:fld>
            <a:endParaRPr lang="en-US"/>
          </a:p>
        </p:txBody>
      </p:sp>
      <p:sp>
        <p:nvSpPr>
          <p:cNvPr id="5" name="Footer Placeholder 4">
            <a:extLst>
              <a:ext uri="{FF2B5EF4-FFF2-40B4-BE49-F238E27FC236}">
                <a16:creationId xmlns:a16="http://schemas.microsoft.com/office/drawing/2014/main" id="{E75F2F0B-63BE-4B41-BAA5-1D5E61C06470}"/>
              </a:ext>
            </a:extLst>
          </p:cNvPr>
          <p:cNvSpPr>
            <a:spLocks noGrp="1"/>
          </p:cNvSpPr>
          <p:nvPr>
            <p:ph type="ftr" sz="quarter" idx="11"/>
          </p:nvPr>
        </p:nvSpPr>
        <p:spPr/>
        <p:txBody>
          <a:bodyPr/>
          <a:lstStyle/>
          <a:p>
            <a:r>
              <a:rPr lang="en-US"/>
              <a:t>A. Damianou</a:t>
            </a:r>
          </a:p>
        </p:txBody>
      </p:sp>
      <p:sp>
        <p:nvSpPr>
          <p:cNvPr id="6" name="Slide Number Placeholder 5">
            <a:extLst>
              <a:ext uri="{FF2B5EF4-FFF2-40B4-BE49-F238E27FC236}">
                <a16:creationId xmlns:a16="http://schemas.microsoft.com/office/drawing/2014/main" id="{6488B7AF-CD63-5E4C-BAEF-B69D84C5430E}"/>
              </a:ext>
            </a:extLst>
          </p:cNvPr>
          <p:cNvSpPr>
            <a:spLocks noGrp="1"/>
          </p:cNvSpPr>
          <p:nvPr>
            <p:ph type="sldNum" sz="quarter" idx="12"/>
          </p:nvPr>
        </p:nvSpPr>
        <p:spPr/>
        <p:txBody>
          <a:bodyPr/>
          <a:lstStyle/>
          <a:p>
            <a:fld id="{95022B00-7660-2F4F-996E-9B30EF8E54CF}" type="slidenum">
              <a:rPr lang="en-US" smtClean="0"/>
              <a:t>36</a:t>
            </a:fld>
            <a:endParaRPr lang="en-US"/>
          </a:p>
        </p:txBody>
      </p:sp>
      <p:sp>
        <p:nvSpPr>
          <p:cNvPr id="7" name="Rectangle 6">
            <a:extLst>
              <a:ext uri="{FF2B5EF4-FFF2-40B4-BE49-F238E27FC236}">
                <a16:creationId xmlns:a16="http://schemas.microsoft.com/office/drawing/2014/main" id="{DCBD5EC2-EDC7-4647-B2CD-B3F95BD2A91E}"/>
              </a:ext>
            </a:extLst>
          </p:cNvPr>
          <p:cNvSpPr/>
          <p:nvPr/>
        </p:nvSpPr>
        <p:spPr>
          <a:xfrm>
            <a:off x="0" y="0"/>
            <a:ext cx="12192000" cy="7045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25C1C87-3222-0142-AC2C-D900D5FC03CF}"/>
              </a:ext>
            </a:extLst>
          </p:cNvPr>
          <p:cNvPicPr>
            <a:picLocks noChangeAspect="1"/>
          </p:cNvPicPr>
          <p:nvPr/>
        </p:nvPicPr>
        <p:blipFill>
          <a:blip r:embed="rId2"/>
          <a:stretch>
            <a:fillRect/>
          </a:stretch>
        </p:blipFill>
        <p:spPr>
          <a:xfrm>
            <a:off x="9678943" y="2039113"/>
            <a:ext cx="1607352" cy="386182"/>
          </a:xfrm>
          <a:prstGeom prst="rect">
            <a:avLst/>
          </a:prstGeom>
        </p:spPr>
      </p:pic>
    </p:spTree>
    <p:extLst>
      <p:ext uri="{BB962C8B-B14F-4D97-AF65-F5344CB8AC3E}">
        <p14:creationId xmlns:p14="http://schemas.microsoft.com/office/powerpoint/2010/main" val="41705715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4DB68E-CCCC-1548-9DE2-B6202EAF1B5C}"/>
              </a:ext>
            </a:extLst>
          </p:cNvPr>
          <p:cNvSpPr>
            <a:spLocks noGrp="1"/>
          </p:cNvSpPr>
          <p:nvPr>
            <p:ph type="dt" sz="half" idx="10"/>
          </p:nvPr>
        </p:nvSpPr>
        <p:spPr/>
        <p:txBody>
          <a:bodyPr/>
          <a:lstStyle/>
          <a:p>
            <a:fld id="{BD9D2048-F529-0C49-964B-5A68CFE754DC}" type="datetime1">
              <a:rPr lang="en-US" smtClean="0"/>
              <a:t>1/17/20</a:t>
            </a:fld>
            <a:endParaRPr lang="en-US"/>
          </a:p>
        </p:txBody>
      </p:sp>
      <p:sp>
        <p:nvSpPr>
          <p:cNvPr id="3" name="Footer Placeholder 2">
            <a:extLst>
              <a:ext uri="{FF2B5EF4-FFF2-40B4-BE49-F238E27FC236}">
                <a16:creationId xmlns:a16="http://schemas.microsoft.com/office/drawing/2014/main" id="{951E1F27-5116-0842-BB2C-6E7E64E40545}"/>
              </a:ext>
            </a:extLst>
          </p:cNvPr>
          <p:cNvSpPr>
            <a:spLocks noGrp="1"/>
          </p:cNvSpPr>
          <p:nvPr>
            <p:ph type="ftr" sz="quarter" idx="11"/>
          </p:nvPr>
        </p:nvSpPr>
        <p:spPr/>
        <p:txBody>
          <a:bodyPr/>
          <a:lstStyle/>
          <a:p>
            <a:r>
              <a:rPr lang="en-US"/>
              <a:t>A. Damianou</a:t>
            </a:r>
          </a:p>
        </p:txBody>
      </p:sp>
      <p:sp>
        <p:nvSpPr>
          <p:cNvPr id="4" name="Slide Number Placeholder 3">
            <a:extLst>
              <a:ext uri="{FF2B5EF4-FFF2-40B4-BE49-F238E27FC236}">
                <a16:creationId xmlns:a16="http://schemas.microsoft.com/office/drawing/2014/main" id="{9797ADB7-5421-8148-8AF9-CF950C5D6A1E}"/>
              </a:ext>
            </a:extLst>
          </p:cNvPr>
          <p:cNvSpPr>
            <a:spLocks noGrp="1"/>
          </p:cNvSpPr>
          <p:nvPr>
            <p:ph type="sldNum" sz="quarter" idx="12"/>
          </p:nvPr>
        </p:nvSpPr>
        <p:spPr/>
        <p:txBody>
          <a:bodyPr/>
          <a:lstStyle/>
          <a:p>
            <a:fld id="{95022B00-7660-2F4F-996E-9B30EF8E54CF}" type="slidenum">
              <a:rPr lang="en-US" smtClean="0"/>
              <a:t>37</a:t>
            </a:fld>
            <a:endParaRPr lang="en-US"/>
          </a:p>
        </p:txBody>
      </p:sp>
      <p:sp>
        <p:nvSpPr>
          <p:cNvPr id="5" name="TextBox 4">
            <a:extLst>
              <a:ext uri="{FF2B5EF4-FFF2-40B4-BE49-F238E27FC236}">
                <a16:creationId xmlns:a16="http://schemas.microsoft.com/office/drawing/2014/main" id="{B4712396-59B5-0948-9397-963A9426CF48}"/>
              </a:ext>
            </a:extLst>
          </p:cNvPr>
          <p:cNvSpPr txBox="1"/>
          <p:nvPr/>
        </p:nvSpPr>
        <p:spPr>
          <a:xfrm>
            <a:off x="3714750" y="2751892"/>
            <a:ext cx="4016036" cy="677108"/>
          </a:xfrm>
          <a:prstGeom prst="rect">
            <a:avLst/>
          </a:prstGeom>
          <a:noFill/>
        </p:spPr>
        <p:txBody>
          <a:bodyPr wrap="none" rtlCol="0">
            <a:spAutoFit/>
          </a:bodyPr>
          <a:lstStyle/>
          <a:p>
            <a:r>
              <a:rPr lang="en-US" sz="3800" dirty="0"/>
              <a:t>Gaussian processes</a:t>
            </a:r>
          </a:p>
        </p:txBody>
      </p:sp>
      <p:sp>
        <p:nvSpPr>
          <p:cNvPr id="6" name="TextBox 5">
            <a:extLst>
              <a:ext uri="{FF2B5EF4-FFF2-40B4-BE49-F238E27FC236}">
                <a16:creationId xmlns:a16="http://schemas.microsoft.com/office/drawing/2014/main" id="{98D39601-3091-2F4F-BE5C-BA3800805A5E}"/>
              </a:ext>
            </a:extLst>
          </p:cNvPr>
          <p:cNvSpPr txBox="1"/>
          <p:nvPr/>
        </p:nvSpPr>
        <p:spPr>
          <a:xfrm>
            <a:off x="2357437" y="4957763"/>
            <a:ext cx="8072437" cy="646331"/>
          </a:xfrm>
          <a:prstGeom prst="rect">
            <a:avLst/>
          </a:prstGeom>
          <a:noFill/>
        </p:spPr>
        <p:txBody>
          <a:bodyPr wrap="square" rtlCol="0">
            <a:spAutoFit/>
          </a:bodyPr>
          <a:lstStyle/>
          <a:p>
            <a:r>
              <a:rPr lang="en-US" dirty="0"/>
              <a:t>See also: </a:t>
            </a:r>
            <a:r>
              <a:rPr lang="en-US" sz="1400" dirty="0"/>
              <a:t>       </a:t>
            </a:r>
            <a:r>
              <a:rPr lang="en-US" dirty="0">
                <a:hlinkClick r:id="rId2"/>
              </a:rPr>
              <a:t>adamian.github.io/talks/Damianou_GP_tutorial.html</a:t>
            </a:r>
            <a:endParaRPr lang="en-US" dirty="0"/>
          </a:p>
          <a:p>
            <a:endParaRPr lang="en-US" dirty="0"/>
          </a:p>
        </p:txBody>
      </p:sp>
    </p:spTree>
    <p:extLst>
      <p:ext uri="{BB962C8B-B14F-4D97-AF65-F5344CB8AC3E}">
        <p14:creationId xmlns:p14="http://schemas.microsoft.com/office/powerpoint/2010/main" val="16239397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1FB66C-7962-F14F-BE41-ACC89E19933A}"/>
              </a:ext>
            </a:extLst>
          </p:cNvPr>
          <p:cNvSpPr>
            <a:spLocks noGrp="1"/>
          </p:cNvSpPr>
          <p:nvPr>
            <p:ph type="dt" sz="half" idx="10"/>
          </p:nvPr>
        </p:nvSpPr>
        <p:spPr/>
        <p:txBody>
          <a:bodyPr/>
          <a:lstStyle/>
          <a:p>
            <a:fld id="{BD9D2048-F529-0C49-964B-5A68CFE754DC}" type="datetime1">
              <a:rPr lang="en-US" smtClean="0"/>
              <a:t>1/17/20</a:t>
            </a:fld>
            <a:endParaRPr lang="en-US"/>
          </a:p>
        </p:txBody>
      </p:sp>
      <p:sp>
        <p:nvSpPr>
          <p:cNvPr id="3" name="Footer Placeholder 2">
            <a:extLst>
              <a:ext uri="{FF2B5EF4-FFF2-40B4-BE49-F238E27FC236}">
                <a16:creationId xmlns:a16="http://schemas.microsoft.com/office/drawing/2014/main" id="{85270E78-4E0F-D94D-B1D6-5DE08972D094}"/>
              </a:ext>
            </a:extLst>
          </p:cNvPr>
          <p:cNvSpPr>
            <a:spLocks noGrp="1"/>
          </p:cNvSpPr>
          <p:nvPr>
            <p:ph type="ftr" sz="quarter" idx="11"/>
          </p:nvPr>
        </p:nvSpPr>
        <p:spPr/>
        <p:txBody>
          <a:bodyPr/>
          <a:lstStyle/>
          <a:p>
            <a:r>
              <a:rPr lang="en-US"/>
              <a:t>A. Damianou</a:t>
            </a:r>
          </a:p>
        </p:txBody>
      </p:sp>
      <p:sp>
        <p:nvSpPr>
          <p:cNvPr id="4" name="Slide Number Placeholder 3">
            <a:extLst>
              <a:ext uri="{FF2B5EF4-FFF2-40B4-BE49-F238E27FC236}">
                <a16:creationId xmlns:a16="http://schemas.microsoft.com/office/drawing/2014/main" id="{E95FFC4C-5510-724A-BB68-4004C3036BCA}"/>
              </a:ext>
            </a:extLst>
          </p:cNvPr>
          <p:cNvSpPr>
            <a:spLocks noGrp="1"/>
          </p:cNvSpPr>
          <p:nvPr>
            <p:ph type="sldNum" sz="quarter" idx="12"/>
          </p:nvPr>
        </p:nvSpPr>
        <p:spPr/>
        <p:txBody>
          <a:bodyPr/>
          <a:lstStyle/>
          <a:p>
            <a:fld id="{95022B00-7660-2F4F-996E-9B30EF8E54CF}" type="slidenum">
              <a:rPr lang="en-US" smtClean="0"/>
              <a:t>38</a:t>
            </a:fld>
            <a:endParaRPr lang="en-US"/>
          </a:p>
        </p:txBody>
      </p:sp>
      <p:pic>
        <p:nvPicPr>
          <p:cNvPr id="5" name="Picture 4">
            <a:extLst>
              <a:ext uri="{FF2B5EF4-FFF2-40B4-BE49-F238E27FC236}">
                <a16:creationId xmlns:a16="http://schemas.microsoft.com/office/drawing/2014/main" id="{492B4EFA-CAFF-EE42-AD66-41777099A44D}"/>
              </a:ext>
            </a:extLst>
          </p:cNvPr>
          <p:cNvPicPr>
            <a:picLocks noChangeAspect="1"/>
          </p:cNvPicPr>
          <p:nvPr/>
        </p:nvPicPr>
        <p:blipFill>
          <a:blip r:embed="rId2"/>
          <a:stretch>
            <a:fillRect/>
          </a:stretch>
        </p:blipFill>
        <p:spPr>
          <a:xfrm>
            <a:off x="-1" y="0"/>
            <a:ext cx="12209929" cy="6858000"/>
          </a:xfrm>
          <a:prstGeom prst="rect">
            <a:avLst/>
          </a:prstGeom>
        </p:spPr>
      </p:pic>
    </p:spTree>
    <p:extLst>
      <p:ext uri="{BB962C8B-B14F-4D97-AF65-F5344CB8AC3E}">
        <p14:creationId xmlns:p14="http://schemas.microsoft.com/office/powerpoint/2010/main" val="10056012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E63FDA-906F-DE49-B8B7-8F5725764059}"/>
              </a:ext>
            </a:extLst>
          </p:cNvPr>
          <p:cNvSpPr>
            <a:spLocks noGrp="1"/>
          </p:cNvSpPr>
          <p:nvPr>
            <p:ph type="dt" sz="half" idx="10"/>
          </p:nvPr>
        </p:nvSpPr>
        <p:spPr/>
        <p:txBody>
          <a:bodyPr/>
          <a:lstStyle/>
          <a:p>
            <a:fld id="{BD9D2048-F529-0C49-964B-5A68CFE754DC}" type="datetime1">
              <a:rPr lang="en-US" smtClean="0"/>
              <a:t>1/17/20</a:t>
            </a:fld>
            <a:endParaRPr lang="en-US"/>
          </a:p>
        </p:txBody>
      </p:sp>
      <p:sp>
        <p:nvSpPr>
          <p:cNvPr id="3" name="Footer Placeholder 2">
            <a:extLst>
              <a:ext uri="{FF2B5EF4-FFF2-40B4-BE49-F238E27FC236}">
                <a16:creationId xmlns:a16="http://schemas.microsoft.com/office/drawing/2014/main" id="{F7181443-5926-8944-8366-A3D7388AE04E}"/>
              </a:ext>
            </a:extLst>
          </p:cNvPr>
          <p:cNvSpPr>
            <a:spLocks noGrp="1"/>
          </p:cNvSpPr>
          <p:nvPr>
            <p:ph type="ftr" sz="quarter" idx="11"/>
          </p:nvPr>
        </p:nvSpPr>
        <p:spPr/>
        <p:txBody>
          <a:bodyPr/>
          <a:lstStyle/>
          <a:p>
            <a:r>
              <a:rPr lang="en-US"/>
              <a:t>A. Damianou</a:t>
            </a:r>
          </a:p>
        </p:txBody>
      </p:sp>
      <p:sp>
        <p:nvSpPr>
          <p:cNvPr id="4" name="Slide Number Placeholder 3">
            <a:extLst>
              <a:ext uri="{FF2B5EF4-FFF2-40B4-BE49-F238E27FC236}">
                <a16:creationId xmlns:a16="http://schemas.microsoft.com/office/drawing/2014/main" id="{D558D01B-D7A6-AB4F-AB84-60725E7672CC}"/>
              </a:ext>
            </a:extLst>
          </p:cNvPr>
          <p:cNvSpPr>
            <a:spLocks noGrp="1"/>
          </p:cNvSpPr>
          <p:nvPr>
            <p:ph type="sldNum" sz="quarter" idx="12"/>
          </p:nvPr>
        </p:nvSpPr>
        <p:spPr/>
        <p:txBody>
          <a:bodyPr/>
          <a:lstStyle/>
          <a:p>
            <a:fld id="{95022B00-7660-2F4F-996E-9B30EF8E54CF}" type="slidenum">
              <a:rPr lang="en-US" smtClean="0"/>
              <a:t>39</a:t>
            </a:fld>
            <a:endParaRPr lang="en-US"/>
          </a:p>
        </p:txBody>
      </p:sp>
      <p:pic>
        <p:nvPicPr>
          <p:cNvPr id="5" name="Picture 4">
            <a:extLst>
              <a:ext uri="{FF2B5EF4-FFF2-40B4-BE49-F238E27FC236}">
                <a16:creationId xmlns:a16="http://schemas.microsoft.com/office/drawing/2014/main" id="{300652DB-E234-C640-8E77-1F7C5042C472}"/>
              </a:ext>
            </a:extLst>
          </p:cNvPr>
          <p:cNvPicPr>
            <a:picLocks noChangeAspect="1"/>
          </p:cNvPicPr>
          <p:nvPr/>
        </p:nvPicPr>
        <p:blipFill>
          <a:blip r:embed="rId3"/>
          <a:stretch>
            <a:fillRect/>
          </a:stretch>
        </p:blipFill>
        <p:spPr>
          <a:xfrm>
            <a:off x="2209800" y="1781175"/>
            <a:ext cx="7450137" cy="4184548"/>
          </a:xfrm>
          <a:prstGeom prst="rect">
            <a:avLst/>
          </a:prstGeom>
        </p:spPr>
      </p:pic>
      <p:sp>
        <p:nvSpPr>
          <p:cNvPr id="6" name="TextBox 5">
            <a:extLst>
              <a:ext uri="{FF2B5EF4-FFF2-40B4-BE49-F238E27FC236}">
                <a16:creationId xmlns:a16="http://schemas.microsoft.com/office/drawing/2014/main" id="{7A47353E-5493-6949-A427-8EEEFD47347E}"/>
              </a:ext>
            </a:extLst>
          </p:cNvPr>
          <p:cNvSpPr txBox="1"/>
          <p:nvPr/>
        </p:nvSpPr>
        <p:spPr>
          <a:xfrm>
            <a:off x="1385888" y="728663"/>
            <a:ext cx="10156755" cy="1200329"/>
          </a:xfrm>
          <a:prstGeom prst="rect">
            <a:avLst/>
          </a:prstGeom>
          <a:noFill/>
        </p:spPr>
        <p:txBody>
          <a:bodyPr wrap="none" rtlCol="0">
            <a:spAutoFit/>
          </a:bodyPr>
          <a:lstStyle/>
          <a:p>
            <a:r>
              <a:rPr lang="en-US" dirty="0"/>
              <a:t>Prob. view is MAP; Bayesian view (Add): integrate</a:t>
            </a:r>
          </a:p>
          <a:p>
            <a:r>
              <a:rPr lang="en-US" dirty="0"/>
              <a:t>Add also Bayes rule</a:t>
            </a:r>
          </a:p>
          <a:p>
            <a:r>
              <a:rPr lang="en-US" dirty="0"/>
              <a:t>Predictive uncertainty in BNN (see (1) in </a:t>
            </a:r>
            <a:r>
              <a:rPr lang="en-US" dirty="0">
                <a:hlinkClick r:id="rId4"/>
              </a:rPr>
              <a:t>https://arxiv.org/pdf/1906.11537.pdf</a:t>
            </a:r>
            <a:r>
              <a:rPr lang="en-US" dirty="0"/>
              <a:t>) in practice with MC.  Costly</a:t>
            </a:r>
          </a:p>
          <a:p>
            <a:r>
              <a:rPr lang="en-US" dirty="0"/>
              <a:t>Then add directly f instead of w. And then in next slides we see how this is done.</a:t>
            </a:r>
          </a:p>
        </p:txBody>
      </p:sp>
    </p:spTree>
    <p:extLst>
      <p:ext uri="{BB962C8B-B14F-4D97-AF65-F5344CB8AC3E}">
        <p14:creationId xmlns:p14="http://schemas.microsoft.com/office/powerpoint/2010/main" val="14931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787894-E169-6A4D-A488-D0098C3D9A2A}"/>
              </a:ext>
            </a:extLst>
          </p:cNvPr>
          <p:cNvSpPr>
            <a:spLocks noGrp="1"/>
          </p:cNvSpPr>
          <p:nvPr>
            <p:ph type="dt" sz="half" idx="10"/>
          </p:nvPr>
        </p:nvSpPr>
        <p:spPr/>
        <p:txBody>
          <a:bodyPr/>
          <a:lstStyle/>
          <a:p>
            <a:fld id="{BD9D2048-F529-0C49-964B-5A68CFE754DC}" type="datetime1">
              <a:rPr lang="en-US" smtClean="0"/>
              <a:t>1/17/20</a:t>
            </a:fld>
            <a:endParaRPr lang="en-US"/>
          </a:p>
        </p:txBody>
      </p:sp>
      <p:sp>
        <p:nvSpPr>
          <p:cNvPr id="3" name="Footer Placeholder 2">
            <a:extLst>
              <a:ext uri="{FF2B5EF4-FFF2-40B4-BE49-F238E27FC236}">
                <a16:creationId xmlns:a16="http://schemas.microsoft.com/office/drawing/2014/main" id="{5A61AD55-A312-9F4E-805A-C2DB5874547E}"/>
              </a:ext>
            </a:extLst>
          </p:cNvPr>
          <p:cNvSpPr>
            <a:spLocks noGrp="1"/>
          </p:cNvSpPr>
          <p:nvPr>
            <p:ph type="ftr" sz="quarter" idx="11"/>
          </p:nvPr>
        </p:nvSpPr>
        <p:spPr/>
        <p:txBody>
          <a:bodyPr/>
          <a:lstStyle/>
          <a:p>
            <a:r>
              <a:rPr lang="en-US"/>
              <a:t>A. Damianou</a:t>
            </a:r>
          </a:p>
        </p:txBody>
      </p:sp>
      <p:sp>
        <p:nvSpPr>
          <p:cNvPr id="4" name="Slide Number Placeholder 3">
            <a:extLst>
              <a:ext uri="{FF2B5EF4-FFF2-40B4-BE49-F238E27FC236}">
                <a16:creationId xmlns:a16="http://schemas.microsoft.com/office/drawing/2014/main" id="{6651E152-18FF-7042-A661-B9AF0E01038D}"/>
              </a:ext>
            </a:extLst>
          </p:cNvPr>
          <p:cNvSpPr>
            <a:spLocks noGrp="1"/>
          </p:cNvSpPr>
          <p:nvPr>
            <p:ph type="sldNum" sz="quarter" idx="12"/>
          </p:nvPr>
        </p:nvSpPr>
        <p:spPr/>
        <p:txBody>
          <a:bodyPr/>
          <a:lstStyle/>
          <a:p>
            <a:fld id="{95022B00-7660-2F4F-996E-9B30EF8E54CF}" type="slidenum">
              <a:rPr lang="en-US" smtClean="0"/>
              <a:t>4</a:t>
            </a:fld>
            <a:endParaRPr lang="en-US"/>
          </a:p>
        </p:txBody>
      </p:sp>
      <p:cxnSp>
        <p:nvCxnSpPr>
          <p:cNvPr id="6" name="Straight Connector 5">
            <a:extLst>
              <a:ext uri="{FF2B5EF4-FFF2-40B4-BE49-F238E27FC236}">
                <a16:creationId xmlns:a16="http://schemas.microsoft.com/office/drawing/2014/main" id="{26E251F0-A6A9-FE41-934F-579F6C497E72}"/>
              </a:ext>
            </a:extLst>
          </p:cNvPr>
          <p:cNvCxnSpPr/>
          <p:nvPr/>
        </p:nvCxnSpPr>
        <p:spPr>
          <a:xfrm>
            <a:off x="1143000" y="428629"/>
            <a:ext cx="0" cy="5757862"/>
          </a:xfrm>
          <a:prstGeom prst="line">
            <a:avLst/>
          </a:prstGeom>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86D1914-EF4F-1C43-9653-5CD427C45941}"/>
              </a:ext>
            </a:extLst>
          </p:cNvPr>
          <p:cNvSpPr/>
          <p:nvPr/>
        </p:nvSpPr>
        <p:spPr>
          <a:xfrm>
            <a:off x="1057275" y="842971"/>
            <a:ext cx="185738"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A780A73-A639-5944-856A-7DB25C2F006A}"/>
              </a:ext>
            </a:extLst>
          </p:cNvPr>
          <p:cNvSpPr/>
          <p:nvPr/>
        </p:nvSpPr>
        <p:spPr>
          <a:xfrm>
            <a:off x="1050131" y="1724027"/>
            <a:ext cx="185738"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FEFD5B8-A1C9-E440-A39D-7842E7ACBE31}"/>
              </a:ext>
            </a:extLst>
          </p:cNvPr>
          <p:cNvSpPr/>
          <p:nvPr/>
        </p:nvSpPr>
        <p:spPr>
          <a:xfrm>
            <a:off x="1050131" y="2651922"/>
            <a:ext cx="185738"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7B78E19-0D98-D649-9205-F1BE6E05A556}"/>
              </a:ext>
            </a:extLst>
          </p:cNvPr>
          <p:cNvSpPr/>
          <p:nvPr/>
        </p:nvSpPr>
        <p:spPr>
          <a:xfrm>
            <a:off x="1050131" y="3658398"/>
            <a:ext cx="185738"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BF82DD7-B5E0-2A40-902B-BD64E1C883D6}"/>
              </a:ext>
            </a:extLst>
          </p:cNvPr>
          <p:cNvSpPr/>
          <p:nvPr/>
        </p:nvSpPr>
        <p:spPr>
          <a:xfrm>
            <a:off x="1050131" y="4618443"/>
            <a:ext cx="185738"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6F6893F-42BA-7140-936C-504979FB4941}"/>
              </a:ext>
            </a:extLst>
          </p:cNvPr>
          <p:cNvSpPr/>
          <p:nvPr/>
        </p:nvSpPr>
        <p:spPr>
          <a:xfrm>
            <a:off x="1057275" y="5649926"/>
            <a:ext cx="185738"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F256997-E50E-324F-9569-1F431A370262}"/>
              </a:ext>
            </a:extLst>
          </p:cNvPr>
          <p:cNvSpPr txBox="1"/>
          <p:nvPr/>
        </p:nvSpPr>
        <p:spPr>
          <a:xfrm>
            <a:off x="1414461" y="685804"/>
            <a:ext cx="2163541" cy="646331"/>
          </a:xfrm>
          <a:prstGeom prst="rect">
            <a:avLst/>
          </a:prstGeom>
          <a:noFill/>
        </p:spPr>
        <p:txBody>
          <a:bodyPr wrap="none" rtlCol="0">
            <a:spAutoFit/>
          </a:bodyPr>
          <a:lstStyle/>
          <a:p>
            <a:pPr algn="ctr"/>
            <a:r>
              <a:rPr lang="en-US" dirty="0"/>
              <a:t>BSc Informatics &amp; </a:t>
            </a:r>
          </a:p>
          <a:p>
            <a:pPr algn="ctr"/>
            <a:r>
              <a:rPr lang="en-US" dirty="0"/>
              <a:t>Telecommunications </a:t>
            </a:r>
          </a:p>
        </p:txBody>
      </p:sp>
      <p:sp>
        <p:nvSpPr>
          <p:cNvPr id="16" name="TextBox 15">
            <a:extLst>
              <a:ext uri="{FF2B5EF4-FFF2-40B4-BE49-F238E27FC236}">
                <a16:creationId xmlns:a16="http://schemas.microsoft.com/office/drawing/2014/main" id="{D68BB6A6-BFC0-494F-8978-5711B660C7AE}"/>
              </a:ext>
            </a:extLst>
          </p:cNvPr>
          <p:cNvSpPr txBox="1"/>
          <p:nvPr/>
        </p:nvSpPr>
        <p:spPr>
          <a:xfrm>
            <a:off x="1414461" y="1647265"/>
            <a:ext cx="2148024" cy="369332"/>
          </a:xfrm>
          <a:prstGeom prst="rect">
            <a:avLst/>
          </a:prstGeom>
          <a:noFill/>
        </p:spPr>
        <p:txBody>
          <a:bodyPr wrap="none" rtlCol="0">
            <a:spAutoFit/>
          </a:bodyPr>
          <a:lstStyle/>
          <a:p>
            <a:r>
              <a:rPr lang="en-US" dirty="0"/>
              <a:t>MSc Informatics &amp; AI</a:t>
            </a:r>
          </a:p>
        </p:txBody>
      </p:sp>
      <p:sp>
        <p:nvSpPr>
          <p:cNvPr id="17" name="TextBox 16">
            <a:extLst>
              <a:ext uri="{FF2B5EF4-FFF2-40B4-BE49-F238E27FC236}">
                <a16:creationId xmlns:a16="http://schemas.microsoft.com/office/drawing/2014/main" id="{F2F7B5E0-579F-DE40-8A1B-E8F2939131B4}"/>
              </a:ext>
            </a:extLst>
          </p:cNvPr>
          <p:cNvSpPr txBox="1"/>
          <p:nvPr/>
        </p:nvSpPr>
        <p:spPr>
          <a:xfrm>
            <a:off x="1414461" y="2578003"/>
            <a:ext cx="2300630" cy="369332"/>
          </a:xfrm>
          <a:prstGeom prst="rect">
            <a:avLst/>
          </a:prstGeom>
          <a:noFill/>
        </p:spPr>
        <p:txBody>
          <a:bodyPr wrap="none" rtlCol="0">
            <a:spAutoFit/>
          </a:bodyPr>
          <a:lstStyle/>
          <a:p>
            <a:r>
              <a:rPr lang="en-US" dirty="0"/>
              <a:t>PhD Machine Learning</a:t>
            </a:r>
          </a:p>
        </p:txBody>
      </p:sp>
      <p:sp>
        <p:nvSpPr>
          <p:cNvPr id="18" name="TextBox 17">
            <a:extLst>
              <a:ext uri="{FF2B5EF4-FFF2-40B4-BE49-F238E27FC236}">
                <a16:creationId xmlns:a16="http://schemas.microsoft.com/office/drawing/2014/main" id="{C337A1F5-BE35-9C46-B2DD-BD4BD6091F1C}"/>
              </a:ext>
            </a:extLst>
          </p:cNvPr>
          <p:cNvSpPr txBox="1"/>
          <p:nvPr/>
        </p:nvSpPr>
        <p:spPr>
          <a:xfrm>
            <a:off x="1414461" y="3557871"/>
            <a:ext cx="2682657" cy="369332"/>
          </a:xfrm>
          <a:prstGeom prst="rect">
            <a:avLst/>
          </a:prstGeom>
          <a:noFill/>
        </p:spPr>
        <p:txBody>
          <a:bodyPr wrap="none" rtlCol="0">
            <a:spAutoFit/>
          </a:bodyPr>
          <a:lstStyle/>
          <a:p>
            <a:r>
              <a:rPr lang="en-US" b="1" dirty="0"/>
              <a:t>Researcher ML &amp; Robotics</a:t>
            </a:r>
          </a:p>
        </p:txBody>
      </p:sp>
      <p:pic>
        <p:nvPicPr>
          <p:cNvPr id="24" name="Picture 23">
            <a:extLst>
              <a:ext uri="{FF2B5EF4-FFF2-40B4-BE49-F238E27FC236}">
                <a16:creationId xmlns:a16="http://schemas.microsoft.com/office/drawing/2014/main" id="{0C966AE4-9AFE-354F-B671-0474EE3B1DE9}"/>
              </a:ext>
            </a:extLst>
          </p:cNvPr>
          <p:cNvPicPr>
            <a:picLocks noChangeAspect="1"/>
          </p:cNvPicPr>
          <p:nvPr/>
        </p:nvPicPr>
        <p:blipFill rotWithShape="1">
          <a:blip r:embed="rId2">
            <a:extLst>
              <a:ext uri="{28A0092B-C50C-407E-A947-70E740481C1C}">
                <a14:useLocalDpi xmlns:a14="http://schemas.microsoft.com/office/drawing/2010/main" val="0"/>
              </a:ext>
            </a:extLst>
          </a:blip>
          <a:srcRect r="18327" b="31999"/>
          <a:stretch/>
        </p:blipFill>
        <p:spPr>
          <a:xfrm rot="21355493">
            <a:off x="5373400" y="1538099"/>
            <a:ext cx="5923504" cy="3567970"/>
          </a:xfrm>
          <a:prstGeom prst="rect">
            <a:avLst/>
          </a:prstGeom>
          <a:effectLst>
            <a:outerShdw blurRad="50800" dist="152400" dir="8100000" algn="tr" rotWithShape="0">
              <a:prstClr val="black">
                <a:alpha val="40000"/>
              </a:prstClr>
            </a:outerShdw>
          </a:effectLst>
        </p:spPr>
      </p:pic>
    </p:spTree>
    <p:extLst>
      <p:ext uri="{BB962C8B-B14F-4D97-AF65-F5344CB8AC3E}">
        <p14:creationId xmlns:p14="http://schemas.microsoft.com/office/powerpoint/2010/main" val="3131612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94B45D-272F-494A-BFAE-C76134D01F3C}"/>
              </a:ext>
            </a:extLst>
          </p:cNvPr>
          <p:cNvSpPr>
            <a:spLocks noGrp="1"/>
          </p:cNvSpPr>
          <p:nvPr>
            <p:ph type="dt" sz="half" idx="10"/>
          </p:nvPr>
        </p:nvSpPr>
        <p:spPr/>
        <p:txBody>
          <a:bodyPr/>
          <a:lstStyle/>
          <a:p>
            <a:fld id="{BD9D2048-F529-0C49-964B-5A68CFE754DC}" type="datetime1">
              <a:rPr lang="en-US" smtClean="0"/>
              <a:t>1/17/20</a:t>
            </a:fld>
            <a:endParaRPr lang="en-US"/>
          </a:p>
        </p:txBody>
      </p:sp>
      <p:sp>
        <p:nvSpPr>
          <p:cNvPr id="3" name="Footer Placeholder 2">
            <a:extLst>
              <a:ext uri="{FF2B5EF4-FFF2-40B4-BE49-F238E27FC236}">
                <a16:creationId xmlns:a16="http://schemas.microsoft.com/office/drawing/2014/main" id="{FF892EC7-F516-8B4F-84B1-451E6C684003}"/>
              </a:ext>
            </a:extLst>
          </p:cNvPr>
          <p:cNvSpPr>
            <a:spLocks noGrp="1"/>
          </p:cNvSpPr>
          <p:nvPr>
            <p:ph type="ftr" sz="quarter" idx="11"/>
          </p:nvPr>
        </p:nvSpPr>
        <p:spPr/>
        <p:txBody>
          <a:bodyPr/>
          <a:lstStyle/>
          <a:p>
            <a:r>
              <a:rPr lang="en-US"/>
              <a:t>A. Damianou</a:t>
            </a:r>
          </a:p>
        </p:txBody>
      </p:sp>
      <p:sp>
        <p:nvSpPr>
          <p:cNvPr id="4" name="Slide Number Placeholder 3">
            <a:extLst>
              <a:ext uri="{FF2B5EF4-FFF2-40B4-BE49-F238E27FC236}">
                <a16:creationId xmlns:a16="http://schemas.microsoft.com/office/drawing/2014/main" id="{1053FF2C-ADE6-C846-AE03-2BB97F7BDC4D}"/>
              </a:ext>
            </a:extLst>
          </p:cNvPr>
          <p:cNvSpPr>
            <a:spLocks noGrp="1"/>
          </p:cNvSpPr>
          <p:nvPr>
            <p:ph type="sldNum" sz="quarter" idx="12"/>
          </p:nvPr>
        </p:nvSpPr>
        <p:spPr/>
        <p:txBody>
          <a:bodyPr/>
          <a:lstStyle/>
          <a:p>
            <a:fld id="{95022B00-7660-2F4F-996E-9B30EF8E54CF}" type="slidenum">
              <a:rPr lang="en-US" smtClean="0"/>
              <a:t>40</a:t>
            </a:fld>
            <a:endParaRPr lang="en-US"/>
          </a:p>
        </p:txBody>
      </p:sp>
      <p:sp>
        <p:nvSpPr>
          <p:cNvPr id="5" name="TextBox 4">
            <a:extLst>
              <a:ext uri="{FF2B5EF4-FFF2-40B4-BE49-F238E27FC236}">
                <a16:creationId xmlns:a16="http://schemas.microsoft.com/office/drawing/2014/main" id="{12AD9E80-40ED-8148-B062-EB0F99E642D1}"/>
              </a:ext>
            </a:extLst>
          </p:cNvPr>
          <p:cNvSpPr txBox="1"/>
          <p:nvPr/>
        </p:nvSpPr>
        <p:spPr>
          <a:xfrm>
            <a:off x="1042988" y="2343150"/>
            <a:ext cx="9683035" cy="1200329"/>
          </a:xfrm>
          <a:prstGeom prst="rect">
            <a:avLst/>
          </a:prstGeom>
          <a:noFill/>
        </p:spPr>
        <p:txBody>
          <a:bodyPr wrap="none" rtlCol="0">
            <a:spAutoFit/>
          </a:bodyPr>
          <a:lstStyle/>
          <a:p>
            <a:r>
              <a:rPr lang="en-US" dirty="0"/>
              <a:t>Take home message:</a:t>
            </a:r>
          </a:p>
          <a:p>
            <a:endParaRPr lang="en-US" dirty="0"/>
          </a:p>
          <a:p>
            <a:r>
              <a:rPr lang="en-US" dirty="0"/>
              <a:t>- Uncertainty captured through Bayes rule: Explicit prior; posterior *distr.* ; predictive using average</a:t>
            </a:r>
          </a:p>
          <a:p>
            <a:r>
              <a:rPr lang="en-US" dirty="0"/>
              <a:t>- Integration vs optimization: Integration is the denominator in Bayes rule and needs to be computed. </a:t>
            </a:r>
          </a:p>
        </p:txBody>
      </p:sp>
    </p:spTree>
    <p:extLst>
      <p:ext uri="{BB962C8B-B14F-4D97-AF65-F5344CB8AC3E}">
        <p14:creationId xmlns:p14="http://schemas.microsoft.com/office/powerpoint/2010/main" val="11597300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562A25-A2F7-1847-8597-74C83EB51587}"/>
              </a:ext>
            </a:extLst>
          </p:cNvPr>
          <p:cNvSpPr>
            <a:spLocks noGrp="1"/>
          </p:cNvSpPr>
          <p:nvPr>
            <p:ph type="dt" sz="half" idx="10"/>
          </p:nvPr>
        </p:nvSpPr>
        <p:spPr/>
        <p:txBody>
          <a:bodyPr/>
          <a:lstStyle/>
          <a:p>
            <a:fld id="{BD9D2048-F529-0C49-964B-5A68CFE754DC}" type="datetime1">
              <a:rPr lang="en-US" smtClean="0"/>
              <a:t>1/17/20</a:t>
            </a:fld>
            <a:endParaRPr lang="en-US"/>
          </a:p>
        </p:txBody>
      </p:sp>
      <p:sp>
        <p:nvSpPr>
          <p:cNvPr id="3" name="Footer Placeholder 2">
            <a:extLst>
              <a:ext uri="{FF2B5EF4-FFF2-40B4-BE49-F238E27FC236}">
                <a16:creationId xmlns:a16="http://schemas.microsoft.com/office/drawing/2014/main" id="{1A090922-4BC3-3A4B-9079-510E8E93C570}"/>
              </a:ext>
            </a:extLst>
          </p:cNvPr>
          <p:cNvSpPr>
            <a:spLocks noGrp="1"/>
          </p:cNvSpPr>
          <p:nvPr>
            <p:ph type="ftr" sz="quarter" idx="11"/>
          </p:nvPr>
        </p:nvSpPr>
        <p:spPr/>
        <p:txBody>
          <a:bodyPr/>
          <a:lstStyle/>
          <a:p>
            <a:r>
              <a:rPr lang="en-US"/>
              <a:t>A. Damianou</a:t>
            </a:r>
          </a:p>
        </p:txBody>
      </p:sp>
      <p:sp>
        <p:nvSpPr>
          <p:cNvPr id="4" name="Slide Number Placeholder 3">
            <a:extLst>
              <a:ext uri="{FF2B5EF4-FFF2-40B4-BE49-F238E27FC236}">
                <a16:creationId xmlns:a16="http://schemas.microsoft.com/office/drawing/2014/main" id="{93639229-EC9A-C64F-95F8-6D0951D67B69}"/>
              </a:ext>
            </a:extLst>
          </p:cNvPr>
          <p:cNvSpPr>
            <a:spLocks noGrp="1"/>
          </p:cNvSpPr>
          <p:nvPr>
            <p:ph type="sldNum" sz="quarter" idx="12"/>
          </p:nvPr>
        </p:nvSpPr>
        <p:spPr/>
        <p:txBody>
          <a:bodyPr/>
          <a:lstStyle/>
          <a:p>
            <a:fld id="{95022B00-7660-2F4F-996E-9B30EF8E54CF}" type="slidenum">
              <a:rPr lang="en-US" smtClean="0"/>
              <a:t>41</a:t>
            </a:fld>
            <a:endParaRPr lang="en-US"/>
          </a:p>
        </p:txBody>
      </p:sp>
      <p:pic>
        <p:nvPicPr>
          <p:cNvPr id="5" name="Picture 4">
            <a:extLst>
              <a:ext uri="{FF2B5EF4-FFF2-40B4-BE49-F238E27FC236}">
                <a16:creationId xmlns:a16="http://schemas.microsoft.com/office/drawing/2014/main" id="{BD22350D-2B91-BA43-B667-576406A76A72}"/>
              </a:ext>
            </a:extLst>
          </p:cNvPr>
          <p:cNvPicPr>
            <a:picLocks noChangeAspect="1"/>
          </p:cNvPicPr>
          <p:nvPr/>
        </p:nvPicPr>
        <p:blipFill>
          <a:blip r:embed="rId2"/>
          <a:stretch>
            <a:fillRect/>
          </a:stretch>
        </p:blipFill>
        <p:spPr>
          <a:xfrm>
            <a:off x="0" y="0"/>
            <a:ext cx="12192000" cy="6847930"/>
          </a:xfrm>
          <a:prstGeom prst="rect">
            <a:avLst/>
          </a:prstGeom>
        </p:spPr>
      </p:pic>
    </p:spTree>
    <p:extLst>
      <p:ext uri="{BB962C8B-B14F-4D97-AF65-F5344CB8AC3E}">
        <p14:creationId xmlns:p14="http://schemas.microsoft.com/office/powerpoint/2010/main" val="19858187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562A25-A2F7-1847-8597-74C83EB51587}"/>
              </a:ext>
            </a:extLst>
          </p:cNvPr>
          <p:cNvSpPr>
            <a:spLocks noGrp="1"/>
          </p:cNvSpPr>
          <p:nvPr>
            <p:ph type="dt" sz="half" idx="10"/>
          </p:nvPr>
        </p:nvSpPr>
        <p:spPr/>
        <p:txBody>
          <a:bodyPr/>
          <a:lstStyle/>
          <a:p>
            <a:fld id="{BD9D2048-F529-0C49-964B-5A68CFE754DC}" type="datetime1">
              <a:rPr lang="en-US" smtClean="0"/>
              <a:t>1/17/20</a:t>
            </a:fld>
            <a:endParaRPr lang="en-US"/>
          </a:p>
        </p:txBody>
      </p:sp>
      <p:sp>
        <p:nvSpPr>
          <p:cNvPr id="3" name="Footer Placeholder 2">
            <a:extLst>
              <a:ext uri="{FF2B5EF4-FFF2-40B4-BE49-F238E27FC236}">
                <a16:creationId xmlns:a16="http://schemas.microsoft.com/office/drawing/2014/main" id="{1A090922-4BC3-3A4B-9079-510E8E93C570}"/>
              </a:ext>
            </a:extLst>
          </p:cNvPr>
          <p:cNvSpPr>
            <a:spLocks noGrp="1"/>
          </p:cNvSpPr>
          <p:nvPr>
            <p:ph type="ftr" sz="quarter" idx="11"/>
          </p:nvPr>
        </p:nvSpPr>
        <p:spPr/>
        <p:txBody>
          <a:bodyPr/>
          <a:lstStyle/>
          <a:p>
            <a:r>
              <a:rPr lang="en-US"/>
              <a:t>A. Damianou</a:t>
            </a:r>
          </a:p>
        </p:txBody>
      </p:sp>
      <p:sp>
        <p:nvSpPr>
          <p:cNvPr id="4" name="Slide Number Placeholder 3">
            <a:extLst>
              <a:ext uri="{FF2B5EF4-FFF2-40B4-BE49-F238E27FC236}">
                <a16:creationId xmlns:a16="http://schemas.microsoft.com/office/drawing/2014/main" id="{93639229-EC9A-C64F-95F8-6D0951D67B69}"/>
              </a:ext>
            </a:extLst>
          </p:cNvPr>
          <p:cNvSpPr>
            <a:spLocks noGrp="1"/>
          </p:cNvSpPr>
          <p:nvPr>
            <p:ph type="sldNum" sz="quarter" idx="12"/>
          </p:nvPr>
        </p:nvSpPr>
        <p:spPr/>
        <p:txBody>
          <a:bodyPr/>
          <a:lstStyle/>
          <a:p>
            <a:fld id="{95022B00-7660-2F4F-996E-9B30EF8E54CF}" type="slidenum">
              <a:rPr lang="en-US" smtClean="0"/>
              <a:t>42</a:t>
            </a:fld>
            <a:endParaRPr lang="en-US"/>
          </a:p>
        </p:txBody>
      </p:sp>
      <p:pic>
        <p:nvPicPr>
          <p:cNvPr id="7" name="Picture 6">
            <a:extLst>
              <a:ext uri="{FF2B5EF4-FFF2-40B4-BE49-F238E27FC236}">
                <a16:creationId xmlns:a16="http://schemas.microsoft.com/office/drawing/2014/main" id="{C0041EBC-8D57-6C4B-9960-F0C0367B668D}"/>
              </a:ext>
            </a:extLst>
          </p:cNvPr>
          <p:cNvPicPr>
            <a:picLocks noChangeAspect="1"/>
          </p:cNvPicPr>
          <p:nvPr/>
        </p:nvPicPr>
        <p:blipFill>
          <a:blip r:embed="rId2"/>
          <a:stretch>
            <a:fillRect/>
          </a:stretch>
        </p:blipFill>
        <p:spPr>
          <a:xfrm>
            <a:off x="0" y="0"/>
            <a:ext cx="12192000" cy="6847930"/>
          </a:xfrm>
          <a:prstGeom prst="rect">
            <a:avLst/>
          </a:prstGeom>
        </p:spPr>
      </p:pic>
    </p:spTree>
    <p:extLst>
      <p:ext uri="{BB962C8B-B14F-4D97-AF65-F5344CB8AC3E}">
        <p14:creationId xmlns:p14="http://schemas.microsoft.com/office/powerpoint/2010/main" val="1137141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562A25-A2F7-1847-8597-74C83EB51587}"/>
              </a:ext>
            </a:extLst>
          </p:cNvPr>
          <p:cNvSpPr>
            <a:spLocks noGrp="1"/>
          </p:cNvSpPr>
          <p:nvPr>
            <p:ph type="dt" sz="half" idx="10"/>
          </p:nvPr>
        </p:nvSpPr>
        <p:spPr/>
        <p:txBody>
          <a:bodyPr/>
          <a:lstStyle/>
          <a:p>
            <a:fld id="{BD9D2048-F529-0C49-964B-5A68CFE754DC}" type="datetime1">
              <a:rPr lang="en-US" smtClean="0"/>
              <a:t>1/17/20</a:t>
            </a:fld>
            <a:endParaRPr lang="en-US"/>
          </a:p>
        </p:txBody>
      </p:sp>
      <p:sp>
        <p:nvSpPr>
          <p:cNvPr id="3" name="Footer Placeholder 2">
            <a:extLst>
              <a:ext uri="{FF2B5EF4-FFF2-40B4-BE49-F238E27FC236}">
                <a16:creationId xmlns:a16="http://schemas.microsoft.com/office/drawing/2014/main" id="{1A090922-4BC3-3A4B-9079-510E8E93C570}"/>
              </a:ext>
            </a:extLst>
          </p:cNvPr>
          <p:cNvSpPr>
            <a:spLocks noGrp="1"/>
          </p:cNvSpPr>
          <p:nvPr>
            <p:ph type="ftr" sz="quarter" idx="11"/>
          </p:nvPr>
        </p:nvSpPr>
        <p:spPr/>
        <p:txBody>
          <a:bodyPr/>
          <a:lstStyle/>
          <a:p>
            <a:r>
              <a:rPr lang="en-US"/>
              <a:t>A. Damianou</a:t>
            </a:r>
          </a:p>
        </p:txBody>
      </p:sp>
      <p:sp>
        <p:nvSpPr>
          <p:cNvPr id="4" name="Slide Number Placeholder 3">
            <a:extLst>
              <a:ext uri="{FF2B5EF4-FFF2-40B4-BE49-F238E27FC236}">
                <a16:creationId xmlns:a16="http://schemas.microsoft.com/office/drawing/2014/main" id="{93639229-EC9A-C64F-95F8-6D0951D67B69}"/>
              </a:ext>
            </a:extLst>
          </p:cNvPr>
          <p:cNvSpPr>
            <a:spLocks noGrp="1"/>
          </p:cNvSpPr>
          <p:nvPr>
            <p:ph type="sldNum" sz="quarter" idx="12"/>
          </p:nvPr>
        </p:nvSpPr>
        <p:spPr/>
        <p:txBody>
          <a:bodyPr/>
          <a:lstStyle/>
          <a:p>
            <a:fld id="{95022B00-7660-2F4F-996E-9B30EF8E54CF}" type="slidenum">
              <a:rPr lang="en-US" smtClean="0"/>
              <a:t>43</a:t>
            </a:fld>
            <a:endParaRPr lang="en-US"/>
          </a:p>
        </p:txBody>
      </p:sp>
      <p:pic>
        <p:nvPicPr>
          <p:cNvPr id="5" name="Picture 4">
            <a:extLst>
              <a:ext uri="{FF2B5EF4-FFF2-40B4-BE49-F238E27FC236}">
                <a16:creationId xmlns:a16="http://schemas.microsoft.com/office/drawing/2014/main" id="{0B266B8F-1316-8247-8EB1-2A1C7EE94DCA}"/>
              </a:ext>
            </a:extLst>
          </p:cNvPr>
          <p:cNvPicPr>
            <a:picLocks noChangeAspect="1"/>
          </p:cNvPicPr>
          <p:nvPr/>
        </p:nvPicPr>
        <p:blipFill>
          <a:blip r:embed="rId2"/>
          <a:stretch>
            <a:fillRect/>
          </a:stretch>
        </p:blipFill>
        <p:spPr>
          <a:xfrm>
            <a:off x="1" y="0"/>
            <a:ext cx="12192000" cy="6847930"/>
          </a:xfrm>
          <a:prstGeom prst="rect">
            <a:avLst/>
          </a:prstGeom>
        </p:spPr>
      </p:pic>
    </p:spTree>
    <p:extLst>
      <p:ext uri="{BB962C8B-B14F-4D97-AF65-F5344CB8AC3E}">
        <p14:creationId xmlns:p14="http://schemas.microsoft.com/office/powerpoint/2010/main" val="34907304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562A25-A2F7-1847-8597-74C83EB51587}"/>
              </a:ext>
            </a:extLst>
          </p:cNvPr>
          <p:cNvSpPr>
            <a:spLocks noGrp="1"/>
          </p:cNvSpPr>
          <p:nvPr>
            <p:ph type="dt" sz="half" idx="10"/>
          </p:nvPr>
        </p:nvSpPr>
        <p:spPr/>
        <p:txBody>
          <a:bodyPr/>
          <a:lstStyle/>
          <a:p>
            <a:fld id="{BD9D2048-F529-0C49-964B-5A68CFE754DC}" type="datetime1">
              <a:rPr lang="en-US" smtClean="0"/>
              <a:t>1/17/20</a:t>
            </a:fld>
            <a:endParaRPr lang="en-US"/>
          </a:p>
        </p:txBody>
      </p:sp>
      <p:sp>
        <p:nvSpPr>
          <p:cNvPr id="3" name="Footer Placeholder 2">
            <a:extLst>
              <a:ext uri="{FF2B5EF4-FFF2-40B4-BE49-F238E27FC236}">
                <a16:creationId xmlns:a16="http://schemas.microsoft.com/office/drawing/2014/main" id="{1A090922-4BC3-3A4B-9079-510E8E93C570}"/>
              </a:ext>
            </a:extLst>
          </p:cNvPr>
          <p:cNvSpPr>
            <a:spLocks noGrp="1"/>
          </p:cNvSpPr>
          <p:nvPr>
            <p:ph type="ftr" sz="quarter" idx="11"/>
          </p:nvPr>
        </p:nvSpPr>
        <p:spPr/>
        <p:txBody>
          <a:bodyPr/>
          <a:lstStyle/>
          <a:p>
            <a:r>
              <a:rPr lang="en-US"/>
              <a:t>A. Damianou</a:t>
            </a:r>
          </a:p>
        </p:txBody>
      </p:sp>
      <p:sp>
        <p:nvSpPr>
          <p:cNvPr id="4" name="Slide Number Placeholder 3">
            <a:extLst>
              <a:ext uri="{FF2B5EF4-FFF2-40B4-BE49-F238E27FC236}">
                <a16:creationId xmlns:a16="http://schemas.microsoft.com/office/drawing/2014/main" id="{93639229-EC9A-C64F-95F8-6D0951D67B69}"/>
              </a:ext>
            </a:extLst>
          </p:cNvPr>
          <p:cNvSpPr>
            <a:spLocks noGrp="1"/>
          </p:cNvSpPr>
          <p:nvPr>
            <p:ph type="sldNum" sz="quarter" idx="12"/>
          </p:nvPr>
        </p:nvSpPr>
        <p:spPr/>
        <p:txBody>
          <a:bodyPr/>
          <a:lstStyle/>
          <a:p>
            <a:fld id="{95022B00-7660-2F4F-996E-9B30EF8E54CF}" type="slidenum">
              <a:rPr lang="en-US" smtClean="0"/>
              <a:t>44</a:t>
            </a:fld>
            <a:endParaRPr lang="en-US"/>
          </a:p>
        </p:txBody>
      </p:sp>
      <p:pic>
        <p:nvPicPr>
          <p:cNvPr id="7" name="Picture 6">
            <a:extLst>
              <a:ext uri="{FF2B5EF4-FFF2-40B4-BE49-F238E27FC236}">
                <a16:creationId xmlns:a16="http://schemas.microsoft.com/office/drawing/2014/main" id="{8E19F995-AB0D-8249-89F6-172EB6D2C9CC}"/>
              </a:ext>
            </a:extLst>
          </p:cNvPr>
          <p:cNvPicPr>
            <a:picLocks noChangeAspect="1"/>
          </p:cNvPicPr>
          <p:nvPr/>
        </p:nvPicPr>
        <p:blipFill>
          <a:blip r:embed="rId3"/>
          <a:stretch>
            <a:fillRect/>
          </a:stretch>
        </p:blipFill>
        <p:spPr>
          <a:xfrm>
            <a:off x="0" y="0"/>
            <a:ext cx="12192000" cy="6847930"/>
          </a:xfrm>
          <a:prstGeom prst="rect">
            <a:avLst/>
          </a:prstGeom>
        </p:spPr>
      </p:pic>
      <p:sp>
        <p:nvSpPr>
          <p:cNvPr id="8" name="Rectangle 7">
            <a:extLst>
              <a:ext uri="{FF2B5EF4-FFF2-40B4-BE49-F238E27FC236}">
                <a16:creationId xmlns:a16="http://schemas.microsoft.com/office/drawing/2014/main" id="{1BBD1CDD-B77F-4B4F-8D7B-B38AF2CB4D5C}"/>
              </a:ext>
            </a:extLst>
          </p:cNvPr>
          <p:cNvSpPr/>
          <p:nvPr/>
        </p:nvSpPr>
        <p:spPr>
          <a:xfrm>
            <a:off x="0" y="1928812"/>
            <a:ext cx="12192000" cy="111773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E1F6721-C0B7-994B-B44C-3C01EF39D3DC}"/>
              </a:ext>
            </a:extLst>
          </p:cNvPr>
          <p:cNvSpPr/>
          <p:nvPr/>
        </p:nvSpPr>
        <p:spPr>
          <a:xfrm>
            <a:off x="0" y="4345538"/>
            <a:ext cx="12192000" cy="250453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A247DBD-1E85-F549-B860-2D1175E86F4A}"/>
              </a:ext>
            </a:extLst>
          </p:cNvPr>
          <p:cNvSpPr/>
          <p:nvPr/>
        </p:nvSpPr>
        <p:spPr>
          <a:xfrm>
            <a:off x="0" y="2346301"/>
            <a:ext cx="2957513" cy="304323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D460147-56DA-C24A-8D6E-33154B7D129B}"/>
              </a:ext>
            </a:extLst>
          </p:cNvPr>
          <p:cNvSpPr/>
          <p:nvPr/>
        </p:nvSpPr>
        <p:spPr>
          <a:xfrm>
            <a:off x="9234487" y="2663616"/>
            <a:ext cx="2957513" cy="304323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25294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562A25-A2F7-1847-8597-74C83EB51587}"/>
              </a:ext>
            </a:extLst>
          </p:cNvPr>
          <p:cNvSpPr>
            <a:spLocks noGrp="1"/>
          </p:cNvSpPr>
          <p:nvPr>
            <p:ph type="dt" sz="half" idx="10"/>
          </p:nvPr>
        </p:nvSpPr>
        <p:spPr/>
        <p:txBody>
          <a:bodyPr/>
          <a:lstStyle/>
          <a:p>
            <a:fld id="{BD9D2048-F529-0C49-964B-5A68CFE754DC}" type="datetime1">
              <a:rPr lang="en-US" smtClean="0"/>
              <a:t>1/17/20</a:t>
            </a:fld>
            <a:endParaRPr lang="en-US"/>
          </a:p>
        </p:txBody>
      </p:sp>
      <p:sp>
        <p:nvSpPr>
          <p:cNvPr id="3" name="Footer Placeholder 2">
            <a:extLst>
              <a:ext uri="{FF2B5EF4-FFF2-40B4-BE49-F238E27FC236}">
                <a16:creationId xmlns:a16="http://schemas.microsoft.com/office/drawing/2014/main" id="{1A090922-4BC3-3A4B-9079-510E8E93C570}"/>
              </a:ext>
            </a:extLst>
          </p:cNvPr>
          <p:cNvSpPr>
            <a:spLocks noGrp="1"/>
          </p:cNvSpPr>
          <p:nvPr>
            <p:ph type="ftr" sz="quarter" idx="11"/>
          </p:nvPr>
        </p:nvSpPr>
        <p:spPr/>
        <p:txBody>
          <a:bodyPr/>
          <a:lstStyle/>
          <a:p>
            <a:r>
              <a:rPr lang="en-US"/>
              <a:t>A. Damianou</a:t>
            </a:r>
          </a:p>
        </p:txBody>
      </p:sp>
      <p:sp>
        <p:nvSpPr>
          <p:cNvPr id="4" name="Slide Number Placeholder 3">
            <a:extLst>
              <a:ext uri="{FF2B5EF4-FFF2-40B4-BE49-F238E27FC236}">
                <a16:creationId xmlns:a16="http://schemas.microsoft.com/office/drawing/2014/main" id="{93639229-EC9A-C64F-95F8-6D0951D67B69}"/>
              </a:ext>
            </a:extLst>
          </p:cNvPr>
          <p:cNvSpPr>
            <a:spLocks noGrp="1"/>
          </p:cNvSpPr>
          <p:nvPr>
            <p:ph type="sldNum" sz="quarter" idx="12"/>
          </p:nvPr>
        </p:nvSpPr>
        <p:spPr/>
        <p:txBody>
          <a:bodyPr/>
          <a:lstStyle/>
          <a:p>
            <a:fld id="{95022B00-7660-2F4F-996E-9B30EF8E54CF}" type="slidenum">
              <a:rPr lang="en-US" smtClean="0"/>
              <a:t>45</a:t>
            </a:fld>
            <a:endParaRPr lang="en-US"/>
          </a:p>
        </p:txBody>
      </p:sp>
      <p:pic>
        <p:nvPicPr>
          <p:cNvPr id="7" name="Picture 6">
            <a:extLst>
              <a:ext uri="{FF2B5EF4-FFF2-40B4-BE49-F238E27FC236}">
                <a16:creationId xmlns:a16="http://schemas.microsoft.com/office/drawing/2014/main" id="{8E19F995-AB0D-8249-89F6-172EB6D2C9CC}"/>
              </a:ext>
            </a:extLst>
          </p:cNvPr>
          <p:cNvPicPr>
            <a:picLocks noChangeAspect="1"/>
          </p:cNvPicPr>
          <p:nvPr/>
        </p:nvPicPr>
        <p:blipFill>
          <a:blip r:embed="rId3"/>
          <a:stretch>
            <a:fillRect/>
          </a:stretch>
        </p:blipFill>
        <p:spPr>
          <a:xfrm>
            <a:off x="0" y="0"/>
            <a:ext cx="12192000" cy="6847930"/>
          </a:xfrm>
          <a:prstGeom prst="rect">
            <a:avLst/>
          </a:prstGeom>
        </p:spPr>
      </p:pic>
      <p:sp>
        <p:nvSpPr>
          <p:cNvPr id="8" name="Rectangle 7">
            <a:extLst>
              <a:ext uri="{FF2B5EF4-FFF2-40B4-BE49-F238E27FC236}">
                <a16:creationId xmlns:a16="http://schemas.microsoft.com/office/drawing/2014/main" id="{1BBD1CDD-B77F-4B4F-8D7B-B38AF2CB4D5C}"/>
              </a:ext>
            </a:extLst>
          </p:cNvPr>
          <p:cNvSpPr/>
          <p:nvPr/>
        </p:nvSpPr>
        <p:spPr>
          <a:xfrm>
            <a:off x="0" y="1928812"/>
            <a:ext cx="12192000" cy="111773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E1F6721-C0B7-994B-B44C-3C01EF39D3DC}"/>
              </a:ext>
            </a:extLst>
          </p:cNvPr>
          <p:cNvSpPr/>
          <p:nvPr/>
        </p:nvSpPr>
        <p:spPr>
          <a:xfrm>
            <a:off x="0" y="4345538"/>
            <a:ext cx="12192000" cy="250453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A247DBD-1E85-F549-B860-2D1175E86F4A}"/>
              </a:ext>
            </a:extLst>
          </p:cNvPr>
          <p:cNvSpPr/>
          <p:nvPr/>
        </p:nvSpPr>
        <p:spPr>
          <a:xfrm>
            <a:off x="0" y="2346301"/>
            <a:ext cx="2957513" cy="304323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D460147-56DA-C24A-8D6E-33154B7D129B}"/>
              </a:ext>
            </a:extLst>
          </p:cNvPr>
          <p:cNvSpPr/>
          <p:nvPr/>
        </p:nvSpPr>
        <p:spPr>
          <a:xfrm>
            <a:off x="9234487" y="2663616"/>
            <a:ext cx="2957513" cy="304323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F372AE9E-96A4-D345-B735-F291510DD423}"/>
              </a:ext>
            </a:extLst>
          </p:cNvPr>
          <p:cNvPicPr>
            <a:picLocks noChangeAspect="1"/>
          </p:cNvPicPr>
          <p:nvPr/>
        </p:nvPicPr>
        <p:blipFill rotWithShape="1">
          <a:blip r:embed="rId4"/>
          <a:srcRect l="36646" t="34980" r="34294" b="54411"/>
          <a:stretch/>
        </p:blipFill>
        <p:spPr>
          <a:xfrm>
            <a:off x="5724224" y="4445142"/>
            <a:ext cx="3510262" cy="719740"/>
          </a:xfrm>
          <a:prstGeom prst="rect">
            <a:avLst/>
          </a:prstGeom>
        </p:spPr>
      </p:pic>
      <p:pic>
        <p:nvPicPr>
          <p:cNvPr id="13" name="Picture 12">
            <a:extLst>
              <a:ext uri="{FF2B5EF4-FFF2-40B4-BE49-F238E27FC236}">
                <a16:creationId xmlns:a16="http://schemas.microsoft.com/office/drawing/2014/main" id="{CA3D2DAE-539C-7F44-9E04-D7CAE71EF4E8}"/>
              </a:ext>
            </a:extLst>
          </p:cNvPr>
          <p:cNvPicPr>
            <a:picLocks noChangeAspect="1"/>
          </p:cNvPicPr>
          <p:nvPr/>
        </p:nvPicPr>
        <p:blipFill rotWithShape="1">
          <a:blip r:embed="rId4"/>
          <a:srcRect l="38421" t="43367" r="39814" b="46023"/>
          <a:stretch/>
        </p:blipFill>
        <p:spPr>
          <a:xfrm>
            <a:off x="2957514" y="4445142"/>
            <a:ext cx="2629196" cy="719740"/>
          </a:xfrm>
          <a:prstGeom prst="rect">
            <a:avLst/>
          </a:prstGeom>
        </p:spPr>
      </p:pic>
      <p:sp>
        <p:nvSpPr>
          <p:cNvPr id="5" name="TextBox 4">
            <a:extLst>
              <a:ext uri="{FF2B5EF4-FFF2-40B4-BE49-F238E27FC236}">
                <a16:creationId xmlns:a16="http://schemas.microsoft.com/office/drawing/2014/main" id="{EC6C91AF-8A07-204B-AA50-B1F06FAFEE42}"/>
              </a:ext>
            </a:extLst>
          </p:cNvPr>
          <p:cNvSpPr txBox="1"/>
          <p:nvPr/>
        </p:nvSpPr>
        <p:spPr>
          <a:xfrm>
            <a:off x="5967411" y="5164882"/>
            <a:ext cx="2886376" cy="369332"/>
          </a:xfrm>
          <a:prstGeom prst="rect">
            <a:avLst/>
          </a:prstGeom>
          <a:noFill/>
        </p:spPr>
        <p:txBody>
          <a:bodyPr wrap="square" rtlCol="0">
            <a:spAutoFit/>
          </a:bodyPr>
          <a:lstStyle/>
          <a:p>
            <a:r>
              <a:rPr lang="en-US" dirty="0"/>
              <a:t>Train a GP means fitting </a:t>
            </a:r>
            <a:r>
              <a:rPr lang="el-GR" dirty="0"/>
              <a:t>θ</a:t>
            </a:r>
            <a:endParaRPr lang="en-US" dirty="0"/>
          </a:p>
        </p:txBody>
      </p:sp>
    </p:spTree>
    <p:extLst>
      <p:ext uri="{BB962C8B-B14F-4D97-AF65-F5344CB8AC3E}">
        <p14:creationId xmlns:p14="http://schemas.microsoft.com/office/powerpoint/2010/main" val="18495085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3CA003-474C-034C-B43C-BDD2B7BA297F}"/>
              </a:ext>
            </a:extLst>
          </p:cNvPr>
          <p:cNvSpPr>
            <a:spLocks noGrp="1"/>
          </p:cNvSpPr>
          <p:nvPr>
            <p:ph type="dt" sz="half" idx="10"/>
          </p:nvPr>
        </p:nvSpPr>
        <p:spPr/>
        <p:txBody>
          <a:bodyPr/>
          <a:lstStyle/>
          <a:p>
            <a:fld id="{BD9D2048-F529-0C49-964B-5A68CFE754DC}" type="datetime1">
              <a:rPr lang="en-US" smtClean="0"/>
              <a:t>1/17/20</a:t>
            </a:fld>
            <a:endParaRPr lang="en-US"/>
          </a:p>
        </p:txBody>
      </p:sp>
      <p:sp>
        <p:nvSpPr>
          <p:cNvPr id="3" name="Footer Placeholder 2">
            <a:extLst>
              <a:ext uri="{FF2B5EF4-FFF2-40B4-BE49-F238E27FC236}">
                <a16:creationId xmlns:a16="http://schemas.microsoft.com/office/drawing/2014/main" id="{45A121BE-E77C-CE46-AEEE-FB5F57CF21A2}"/>
              </a:ext>
            </a:extLst>
          </p:cNvPr>
          <p:cNvSpPr>
            <a:spLocks noGrp="1"/>
          </p:cNvSpPr>
          <p:nvPr>
            <p:ph type="ftr" sz="quarter" idx="11"/>
          </p:nvPr>
        </p:nvSpPr>
        <p:spPr/>
        <p:txBody>
          <a:bodyPr/>
          <a:lstStyle/>
          <a:p>
            <a:r>
              <a:rPr lang="en-US"/>
              <a:t>A. Damianou</a:t>
            </a:r>
          </a:p>
        </p:txBody>
      </p:sp>
      <p:sp>
        <p:nvSpPr>
          <p:cNvPr id="4" name="Slide Number Placeholder 3">
            <a:extLst>
              <a:ext uri="{FF2B5EF4-FFF2-40B4-BE49-F238E27FC236}">
                <a16:creationId xmlns:a16="http://schemas.microsoft.com/office/drawing/2014/main" id="{72266E17-F2DB-AB43-A79B-FFD8D90C9ED3}"/>
              </a:ext>
            </a:extLst>
          </p:cNvPr>
          <p:cNvSpPr>
            <a:spLocks noGrp="1"/>
          </p:cNvSpPr>
          <p:nvPr>
            <p:ph type="sldNum" sz="quarter" idx="12"/>
          </p:nvPr>
        </p:nvSpPr>
        <p:spPr/>
        <p:txBody>
          <a:bodyPr/>
          <a:lstStyle/>
          <a:p>
            <a:fld id="{95022B00-7660-2F4F-996E-9B30EF8E54CF}" type="slidenum">
              <a:rPr lang="en-US" smtClean="0"/>
              <a:t>46</a:t>
            </a:fld>
            <a:endParaRPr lang="en-US"/>
          </a:p>
        </p:txBody>
      </p:sp>
      <p:pic>
        <p:nvPicPr>
          <p:cNvPr id="6" name="Picture 5">
            <a:extLst>
              <a:ext uri="{FF2B5EF4-FFF2-40B4-BE49-F238E27FC236}">
                <a16:creationId xmlns:a16="http://schemas.microsoft.com/office/drawing/2014/main" id="{AAFE7B94-9F8F-6143-A75C-191E70C437B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206913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3CA003-474C-034C-B43C-BDD2B7BA297F}"/>
              </a:ext>
            </a:extLst>
          </p:cNvPr>
          <p:cNvSpPr>
            <a:spLocks noGrp="1"/>
          </p:cNvSpPr>
          <p:nvPr>
            <p:ph type="dt" sz="half" idx="10"/>
          </p:nvPr>
        </p:nvSpPr>
        <p:spPr/>
        <p:txBody>
          <a:bodyPr/>
          <a:lstStyle/>
          <a:p>
            <a:fld id="{BD9D2048-F529-0C49-964B-5A68CFE754DC}" type="datetime1">
              <a:rPr lang="en-US" smtClean="0"/>
              <a:t>1/17/20</a:t>
            </a:fld>
            <a:endParaRPr lang="en-US"/>
          </a:p>
        </p:txBody>
      </p:sp>
      <p:sp>
        <p:nvSpPr>
          <p:cNvPr id="3" name="Footer Placeholder 2">
            <a:extLst>
              <a:ext uri="{FF2B5EF4-FFF2-40B4-BE49-F238E27FC236}">
                <a16:creationId xmlns:a16="http://schemas.microsoft.com/office/drawing/2014/main" id="{45A121BE-E77C-CE46-AEEE-FB5F57CF21A2}"/>
              </a:ext>
            </a:extLst>
          </p:cNvPr>
          <p:cNvSpPr>
            <a:spLocks noGrp="1"/>
          </p:cNvSpPr>
          <p:nvPr>
            <p:ph type="ftr" sz="quarter" idx="11"/>
          </p:nvPr>
        </p:nvSpPr>
        <p:spPr/>
        <p:txBody>
          <a:bodyPr/>
          <a:lstStyle/>
          <a:p>
            <a:r>
              <a:rPr lang="en-US"/>
              <a:t>A. Damianou</a:t>
            </a:r>
          </a:p>
        </p:txBody>
      </p:sp>
      <p:sp>
        <p:nvSpPr>
          <p:cNvPr id="4" name="Slide Number Placeholder 3">
            <a:extLst>
              <a:ext uri="{FF2B5EF4-FFF2-40B4-BE49-F238E27FC236}">
                <a16:creationId xmlns:a16="http://schemas.microsoft.com/office/drawing/2014/main" id="{72266E17-F2DB-AB43-A79B-FFD8D90C9ED3}"/>
              </a:ext>
            </a:extLst>
          </p:cNvPr>
          <p:cNvSpPr>
            <a:spLocks noGrp="1"/>
          </p:cNvSpPr>
          <p:nvPr>
            <p:ph type="sldNum" sz="quarter" idx="12"/>
          </p:nvPr>
        </p:nvSpPr>
        <p:spPr/>
        <p:txBody>
          <a:bodyPr/>
          <a:lstStyle/>
          <a:p>
            <a:fld id="{95022B00-7660-2F4F-996E-9B30EF8E54CF}" type="slidenum">
              <a:rPr lang="en-US" smtClean="0"/>
              <a:t>47</a:t>
            </a:fld>
            <a:endParaRPr lang="en-US"/>
          </a:p>
        </p:txBody>
      </p:sp>
      <p:pic>
        <p:nvPicPr>
          <p:cNvPr id="5" name="Picture 4">
            <a:extLst>
              <a:ext uri="{FF2B5EF4-FFF2-40B4-BE49-F238E27FC236}">
                <a16:creationId xmlns:a16="http://schemas.microsoft.com/office/drawing/2014/main" id="{735EC04B-5F7F-DD41-B916-5C16628A579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433926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3CA003-474C-034C-B43C-BDD2B7BA297F}"/>
              </a:ext>
            </a:extLst>
          </p:cNvPr>
          <p:cNvSpPr>
            <a:spLocks noGrp="1"/>
          </p:cNvSpPr>
          <p:nvPr>
            <p:ph type="dt" sz="half" idx="10"/>
          </p:nvPr>
        </p:nvSpPr>
        <p:spPr/>
        <p:txBody>
          <a:bodyPr/>
          <a:lstStyle/>
          <a:p>
            <a:fld id="{BD9D2048-F529-0C49-964B-5A68CFE754DC}" type="datetime1">
              <a:rPr lang="en-US" smtClean="0"/>
              <a:t>1/17/20</a:t>
            </a:fld>
            <a:endParaRPr lang="en-US"/>
          </a:p>
        </p:txBody>
      </p:sp>
      <p:sp>
        <p:nvSpPr>
          <p:cNvPr id="3" name="Footer Placeholder 2">
            <a:extLst>
              <a:ext uri="{FF2B5EF4-FFF2-40B4-BE49-F238E27FC236}">
                <a16:creationId xmlns:a16="http://schemas.microsoft.com/office/drawing/2014/main" id="{45A121BE-E77C-CE46-AEEE-FB5F57CF21A2}"/>
              </a:ext>
            </a:extLst>
          </p:cNvPr>
          <p:cNvSpPr>
            <a:spLocks noGrp="1"/>
          </p:cNvSpPr>
          <p:nvPr>
            <p:ph type="ftr" sz="quarter" idx="11"/>
          </p:nvPr>
        </p:nvSpPr>
        <p:spPr/>
        <p:txBody>
          <a:bodyPr/>
          <a:lstStyle/>
          <a:p>
            <a:r>
              <a:rPr lang="en-US"/>
              <a:t>A. Damianou</a:t>
            </a:r>
          </a:p>
        </p:txBody>
      </p:sp>
      <p:sp>
        <p:nvSpPr>
          <p:cNvPr id="4" name="Slide Number Placeholder 3">
            <a:extLst>
              <a:ext uri="{FF2B5EF4-FFF2-40B4-BE49-F238E27FC236}">
                <a16:creationId xmlns:a16="http://schemas.microsoft.com/office/drawing/2014/main" id="{72266E17-F2DB-AB43-A79B-FFD8D90C9ED3}"/>
              </a:ext>
            </a:extLst>
          </p:cNvPr>
          <p:cNvSpPr>
            <a:spLocks noGrp="1"/>
          </p:cNvSpPr>
          <p:nvPr>
            <p:ph type="sldNum" sz="quarter" idx="12"/>
          </p:nvPr>
        </p:nvSpPr>
        <p:spPr/>
        <p:txBody>
          <a:bodyPr/>
          <a:lstStyle/>
          <a:p>
            <a:fld id="{95022B00-7660-2F4F-996E-9B30EF8E54CF}" type="slidenum">
              <a:rPr lang="en-US" smtClean="0"/>
              <a:t>48</a:t>
            </a:fld>
            <a:endParaRPr lang="en-US"/>
          </a:p>
        </p:txBody>
      </p:sp>
      <p:pic>
        <p:nvPicPr>
          <p:cNvPr id="5" name="Picture 4">
            <a:extLst>
              <a:ext uri="{FF2B5EF4-FFF2-40B4-BE49-F238E27FC236}">
                <a16:creationId xmlns:a16="http://schemas.microsoft.com/office/drawing/2014/main" id="{1BE4CE8F-2658-F140-B8F9-CE6D426D741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114368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3CA003-474C-034C-B43C-BDD2B7BA297F}"/>
              </a:ext>
            </a:extLst>
          </p:cNvPr>
          <p:cNvSpPr>
            <a:spLocks noGrp="1"/>
          </p:cNvSpPr>
          <p:nvPr>
            <p:ph type="dt" sz="half" idx="10"/>
          </p:nvPr>
        </p:nvSpPr>
        <p:spPr/>
        <p:txBody>
          <a:bodyPr/>
          <a:lstStyle/>
          <a:p>
            <a:fld id="{BD9D2048-F529-0C49-964B-5A68CFE754DC}" type="datetime1">
              <a:rPr lang="en-US" smtClean="0"/>
              <a:t>1/17/20</a:t>
            </a:fld>
            <a:endParaRPr lang="en-US"/>
          </a:p>
        </p:txBody>
      </p:sp>
      <p:sp>
        <p:nvSpPr>
          <p:cNvPr id="3" name="Footer Placeholder 2">
            <a:extLst>
              <a:ext uri="{FF2B5EF4-FFF2-40B4-BE49-F238E27FC236}">
                <a16:creationId xmlns:a16="http://schemas.microsoft.com/office/drawing/2014/main" id="{45A121BE-E77C-CE46-AEEE-FB5F57CF21A2}"/>
              </a:ext>
            </a:extLst>
          </p:cNvPr>
          <p:cNvSpPr>
            <a:spLocks noGrp="1"/>
          </p:cNvSpPr>
          <p:nvPr>
            <p:ph type="ftr" sz="quarter" idx="11"/>
          </p:nvPr>
        </p:nvSpPr>
        <p:spPr/>
        <p:txBody>
          <a:bodyPr/>
          <a:lstStyle/>
          <a:p>
            <a:r>
              <a:rPr lang="en-US"/>
              <a:t>A. Damianou</a:t>
            </a:r>
          </a:p>
        </p:txBody>
      </p:sp>
      <p:sp>
        <p:nvSpPr>
          <p:cNvPr id="4" name="Slide Number Placeholder 3">
            <a:extLst>
              <a:ext uri="{FF2B5EF4-FFF2-40B4-BE49-F238E27FC236}">
                <a16:creationId xmlns:a16="http://schemas.microsoft.com/office/drawing/2014/main" id="{72266E17-F2DB-AB43-A79B-FFD8D90C9ED3}"/>
              </a:ext>
            </a:extLst>
          </p:cNvPr>
          <p:cNvSpPr>
            <a:spLocks noGrp="1"/>
          </p:cNvSpPr>
          <p:nvPr>
            <p:ph type="sldNum" sz="quarter" idx="12"/>
          </p:nvPr>
        </p:nvSpPr>
        <p:spPr/>
        <p:txBody>
          <a:bodyPr/>
          <a:lstStyle/>
          <a:p>
            <a:fld id="{95022B00-7660-2F4F-996E-9B30EF8E54CF}" type="slidenum">
              <a:rPr lang="en-US" smtClean="0"/>
              <a:t>49</a:t>
            </a:fld>
            <a:endParaRPr lang="en-US"/>
          </a:p>
        </p:txBody>
      </p:sp>
      <p:pic>
        <p:nvPicPr>
          <p:cNvPr id="5" name="Picture 4">
            <a:extLst>
              <a:ext uri="{FF2B5EF4-FFF2-40B4-BE49-F238E27FC236}">
                <a16:creationId xmlns:a16="http://schemas.microsoft.com/office/drawing/2014/main" id="{6A2218DD-C871-7D47-93A7-26A7783C336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247788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787894-E169-6A4D-A488-D0098C3D9A2A}"/>
              </a:ext>
            </a:extLst>
          </p:cNvPr>
          <p:cNvSpPr>
            <a:spLocks noGrp="1"/>
          </p:cNvSpPr>
          <p:nvPr>
            <p:ph type="dt" sz="half" idx="10"/>
          </p:nvPr>
        </p:nvSpPr>
        <p:spPr/>
        <p:txBody>
          <a:bodyPr/>
          <a:lstStyle/>
          <a:p>
            <a:fld id="{BD9D2048-F529-0C49-964B-5A68CFE754DC}" type="datetime1">
              <a:rPr lang="en-US" smtClean="0"/>
              <a:t>1/17/20</a:t>
            </a:fld>
            <a:endParaRPr lang="en-US"/>
          </a:p>
        </p:txBody>
      </p:sp>
      <p:sp>
        <p:nvSpPr>
          <p:cNvPr id="3" name="Footer Placeholder 2">
            <a:extLst>
              <a:ext uri="{FF2B5EF4-FFF2-40B4-BE49-F238E27FC236}">
                <a16:creationId xmlns:a16="http://schemas.microsoft.com/office/drawing/2014/main" id="{5A61AD55-A312-9F4E-805A-C2DB5874547E}"/>
              </a:ext>
            </a:extLst>
          </p:cNvPr>
          <p:cNvSpPr>
            <a:spLocks noGrp="1"/>
          </p:cNvSpPr>
          <p:nvPr>
            <p:ph type="ftr" sz="quarter" idx="11"/>
          </p:nvPr>
        </p:nvSpPr>
        <p:spPr/>
        <p:txBody>
          <a:bodyPr/>
          <a:lstStyle/>
          <a:p>
            <a:r>
              <a:rPr lang="en-US"/>
              <a:t>A. Damianou</a:t>
            </a:r>
          </a:p>
        </p:txBody>
      </p:sp>
      <p:sp>
        <p:nvSpPr>
          <p:cNvPr id="4" name="Slide Number Placeholder 3">
            <a:extLst>
              <a:ext uri="{FF2B5EF4-FFF2-40B4-BE49-F238E27FC236}">
                <a16:creationId xmlns:a16="http://schemas.microsoft.com/office/drawing/2014/main" id="{6651E152-18FF-7042-A661-B9AF0E01038D}"/>
              </a:ext>
            </a:extLst>
          </p:cNvPr>
          <p:cNvSpPr>
            <a:spLocks noGrp="1"/>
          </p:cNvSpPr>
          <p:nvPr>
            <p:ph type="sldNum" sz="quarter" idx="12"/>
          </p:nvPr>
        </p:nvSpPr>
        <p:spPr/>
        <p:txBody>
          <a:bodyPr/>
          <a:lstStyle/>
          <a:p>
            <a:fld id="{95022B00-7660-2F4F-996E-9B30EF8E54CF}" type="slidenum">
              <a:rPr lang="en-US" smtClean="0"/>
              <a:t>5</a:t>
            </a:fld>
            <a:endParaRPr lang="en-US"/>
          </a:p>
        </p:txBody>
      </p:sp>
      <p:cxnSp>
        <p:nvCxnSpPr>
          <p:cNvPr id="6" name="Straight Connector 5">
            <a:extLst>
              <a:ext uri="{FF2B5EF4-FFF2-40B4-BE49-F238E27FC236}">
                <a16:creationId xmlns:a16="http://schemas.microsoft.com/office/drawing/2014/main" id="{26E251F0-A6A9-FE41-934F-579F6C497E72}"/>
              </a:ext>
            </a:extLst>
          </p:cNvPr>
          <p:cNvCxnSpPr/>
          <p:nvPr/>
        </p:nvCxnSpPr>
        <p:spPr>
          <a:xfrm>
            <a:off x="1143000" y="428629"/>
            <a:ext cx="0" cy="5757862"/>
          </a:xfrm>
          <a:prstGeom prst="line">
            <a:avLst/>
          </a:prstGeom>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86D1914-EF4F-1C43-9653-5CD427C45941}"/>
              </a:ext>
            </a:extLst>
          </p:cNvPr>
          <p:cNvSpPr/>
          <p:nvPr/>
        </p:nvSpPr>
        <p:spPr>
          <a:xfrm>
            <a:off x="1057275" y="842971"/>
            <a:ext cx="185738"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A780A73-A639-5944-856A-7DB25C2F006A}"/>
              </a:ext>
            </a:extLst>
          </p:cNvPr>
          <p:cNvSpPr/>
          <p:nvPr/>
        </p:nvSpPr>
        <p:spPr>
          <a:xfrm>
            <a:off x="1050131" y="1724027"/>
            <a:ext cx="185738"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FEFD5B8-A1C9-E440-A39D-7842E7ACBE31}"/>
              </a:ext>
            </a:extLst>
          </p:cNvPr>
          <p:cNvSpPr/>
          <p:nvPr/>
        </p:nvSpPr>
        <p:spPr>
          <a:xfrm>
            <a:off x="1050131" y="2651922"/>
            <a:ext cx="185738"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7B78E19-0D98-D649-9205-F1BE6E05A556}"/>
              </a:ext>
            </a:extLst>
          </p:cNvPr>
          <p:cNvSpPr/>
          <p:nvPr/>
        </p:nvSpPr>
        <p:spPr>
          <a:xfrm>
            <a:off x="1050131" y="3658398"/>
            <a:ext cx="185738"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BF82DD7-B5E0-2A40-902B-BD64E1C883D6}"/>
              </a:ext>
            </a:extLst>
          </p:cNvPr>
          <p:cNvSpPr/>
          <p:nvPr/>
        </p:nvSpPr>
        <p:spPr>
          <a:xfrm>
            <a:off x="1050131" y="4618443"/>
            <a:ext cx="185738"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6F6893F-42BA-7140-936C-504979FB4941}"/>
              </a:ext>
            </a:extLst>
          </p:cNvPr>
          <p:cNvSpPr/>
          <p:nvPr/>
        </p:nvSpPr>
        <p:spPr>
          <a:xfrm>
            <a:off x="1057275" y="5649926"/>
            <a:ext cx="185738"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F256997-E50E-324F-9569-1F431A370262}"/>
              </a:ext>
            </a:extLst>
          </p:cNvPr>
          <p:cNvSpPr txBox="1"/>
          <p:nvPr/>
        </p:nvSpPr>
        <p:spPr>
          <a:xfrm>
            <a:off x="1414461" y="685804"/>
            <a:ext cx="2163541" cy="646331"/>
          </a:xfrm>
          <a:prstGeom prst="rect">
            <a:avLst/>
          </a:prstGeom>
          <a:noFill/>
        </p:spPr>
        <p:txBody>
          <a:bodyPr wrap="none" rtlCol="0">
            <a:spAutoFit/>
          </a:bodyPr>
          <a:lstStyle/>
          <a:p>
            <a:pPr algn="ctr"/>
            <a:r>
              <a:rPr lang="en-US" dirty="0"/>
              <a:t>BSc Informatics &amp; </a:t>
            </a:r>
          </a:p>
          <a:p>
            <a:pPr algn="ctr"/>
            <a:r>
              <a:rPr lang="en-US" dirty="0"/>
              <a:t>Telecommunications </a:t>
            </a:r>
          </a:p>
        </p:txBody>
      </p:sp>
      <p:sp>
        <p:nvSpPr>
          <p:cNvPr id="16" name="TextBox 15">
            <a:extLst>
              <a:ext uri="{FF2B5EF4-FFF2-40B4-BE49-F238E27FC236}">
                <a16:creationId xmlns:a16="http://schemas.microsoft.com/office/drawing/2014/main" id="{D68BB6A6-BFC0-494F-8978-5711B660C7AE}"/>
              </a:ext>
            </a:extLst>
          </p:cNvPr>
          <p:cNvSpPr txBox="1"/>
          <p:nvPr/>
        </p:nvSpPr>
        <p:spPr>
          <a:xfrm>
            <a:off x="1414461" y="1647265"/>
            <a:ext cx="2148024" cy="369332"/>
          </a:xfrm>
          <a:prstGeom prst="rect">
            <a:avLst/>
          </a:prstGeom>
          <a:noFill/>
        </p:spPr>
        <p:txBody>
          <a:bodyPr wrap="none" rtlCol="0">
            <a:spAutoFit/>
          </a:bodyPr>
          <a:lstStyle/>
          <a:p>
            <a:r>
              <a:rPr lang="en-US" dirty="0"/>
              <a:t>MSc Informatics &amp; AI</a:t>
            </a:r>
          </a:p>
        </p:txBody>
      </p:sp>
      <p:sp>
        <p:nvSpPr>
          <p:cNvPr id="17" name="TextBox 16">
            <a:extLst>
              <a:ext uri="{FF2B5EF4-FFF2-40B4-BE49-F238E27FC236}">
                <a16:creationId xmlns:a16="http://schemas.microsoft.com/office/drawing/2014/main" id="{F2F7B5E0-579F-DE40-8A1B-E8F2939131B4}"/>
              </a:ext>
            </a:extLst>
          </p:cNvPr>
          <p:cNvSpPr txBox="1"/>
          <p:nvPr/>
        </p:nvSpPr>
        <p:spPr>
          <a:xfrm>
            <a:off x="1414461" y="2578003"/>
            <a:ext cx="2300630" cy="369332"/>
          </a:xfrm>
          <a:prstGeom prst="rect">
            <a:avLst/>
          </a:prstGeom>
          <a:noFill/>
        </p:spPr>
        <p:txBody>
          <a:bodyPr wrap="none" rtlCol="0">
            <a:spAutoFit/>
          </a:bodyPr>
          <a:lstStyle/>
          <a:p>
            <a:r>
              <a:rPr lang="en-US" dirty="0"/>
              <a:t>PhD Machine Learning</a:t>
            </a:r>
          </a:p>
        </p:txBody>
      </p:sp>
      <p:sp>
        <p:nvSpPr>
          <p:cNvPr id="18" name="TextBox 17">
            <a:extLst>
              <a:ext uri="{FF2B5EF4-FFF2-40B4-BE49-F238E27FC236}">
                <a16:creationId xmlns:a16="http://schemas.microsoft.com/office/drawing/2014/main" id="{C337A1F5-BE35-9C46-B2DD-BD4BD6091F1C}"/>
              </a:ext>
            </a:extLst>
          </p:cNvPr>
          <p:cNvSpPr txBox="1"/>
          <p:nvPr/>
        </p:nvSpPr>
        <p:spPr>
          <a:xfrm>
            <a:off x="1414461" y="3557871"/>
            <a:ext cx="2642711" cy="369332"/>
          </a:xfrm>
          <a:prstGeom prst="rect">
            <a:avLst/>
          </a:prstGeom>
          <a:noFill/>
        </p:spPr>
        <p:txBody>
          <a:bodyPr wrap="none" rtlCol="0">
            <a:spAutoFit/>
          </a:bodyPr>
          <a:lstStyle/>
          <a:p>
            <a:r>
              <a:rPr lang="en-US" dirty="0"/>
              <a:t>Researcher ML &amp; Robotics</a:t>
            </a:r>
          </a:p>
        </p:txBody>
      </p:sp>
      <p:sp>
        <p:nvSpPr>
          <p:cNvPr id="19" name="TextBox 18">
            <a:extLst>
              <a:ext uri="{FF2B5EF4-FFF2-40B4-BE49-F238E27FC236}">
                <a16:creationId xmlns:a16="http://schemas.microsoft.com/office/drawing/2014/main" id="{F9C17D3C-2C70-3B44-91E6-A4DEBACC7C0B}"/>
              </a:ext>
            </a:extLst>
          </p:cNvPr>
          <p:cNvSpPr txBox="1"/>
          <p:nvPr/>
        </p:nvSpPr>
        <p:spPr>
          <a:xfrm>
            <a:off x="1423987" y="4527350"/>
            <a:ext cx="959045" cy="369332"/>
          </a:xfrm>
          <a:prstGeom prst="rect">
            <a:avLst/>
          </a:prstGeom>
          <a:noFill/>
        </p:spPr>
        <p:txBody>
          <a:bodyPr wrap="none" rtlCol="0">
            <a:spAutoFit/>
          </a:bodyPr>
          <a:lstStyle/>
          <a:p>
            <a:r>
              <a:rPr lang="en-US" b="1" dirty="0"/>
              <a:t>Start-up</a:t>
            </a:r>
          </a:p>
        </p:txBody>
      </p:sp>
    </p:spTree>
    <p:extLst>
      <p:ext uri="{BB962C8B-B14F-4D97-AF65-F5344CB8AC3E}">
        <p14:creationId xmlns:p14="http://schemas.microsoft.com/office/powerpoint/2010/main" val="674649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D297FE-C3DA-DB4C-B084-0F6C5CE355BD}"/>
              </a:ext>
            </a:extLst>
          </p:cNvPr>
          <p:cNvSpPr>
            <a:spLocks noGrp="1"/>
          </p:cNvSpPr>
          <p:nvPr>
            <p:ph type="dt" sz="half" idx="10"/>
          </p:nvPr>
        </p:nvSpPr>
        <p:spPr/>
        <p:txBody>
          <a:bodyPr/>
          <a:lstStyle/>
          <a:p>
            <a:fld id="{BD9D2048-F529-0C49-964B-5A68CFE754DC}" type="datetime1">
              <a:rPr lang="en-US" smtClean="0"/>
              <a:t>1/17/20</a:t>
            </a:fld>
            <a:endParaRPr lang="en-US"/>
          </a:p>
        </p:txBody>
      </p:sp>
      <p:sp>
        <p:nvSpPr>
          <p:cNvPr id="3" name="Footer Placeholder 2">
            <a:extLst>
              <a:ext uri="{FF2B5EF4-FFF2-40B4-BE49-F238E27FC236}">
                <a16:creationId xmlns:a16="http://schemas.microsoft.com/office/drawing/2014/main" id="{CF3F6060-1011-3042-9F8D-5638A32D975A}"/>
              </a:ext>
            </a:extLst>
          </p:cNvPr>
          <p:cNvSpPr>
            <a:spLocks noGrp="1"/>
          </p:cNvSpPr>
          <p:nvPr>
            <p:ph type="ftr" sz="quarter" idx="11"/>
          </p:nvPr>
        </p:nvSpPr>
        <p:spPr/>
        <p:txBody>
          <a:bodyPr/>
          <a:lstStyle/>
          <a:p>
            <a:r>
              <a:rPr lang="en-US"/>
              <a:t>A. Damianou</a:t>
            </a:r>
          </a:p>
        </p:txBody>
      </p:sp>
      <p:sp>
        <p:nvSpPr>
          <p:cNvPr id="4" name="Slide Number Placeholder 3">
            <a:extLst>
              <a:ext uri="{FF2B5EF4-FFF2-40B4-BE49-F238E27FC236}">
                <a16:creationId xmlns:a16="http://schemas.microsoft.com/office/drawing/2014/main" id="{C002350A-0BB6-744A-A5F0-1939CA6AD4D8}"/>
              </a:ext>
            </a:extLst>
          </p:cNvPr>
          <p:cNvSpPr>
            <a:spLocks noGrp="1"/>
          </p:cNvSpPr>
          <p:nvPr>
            <p:ph type="sldNum" sz="quarter" idx="12"/>
          </p:nvPr>
        </p:nvSpPr>
        <p:spPr/>
        <p:txBody>
          <a:bodyPr/>
          <a:lstStyle/>
          <a:p>
            <a:fld id="{95022B00-7660-2F4F-996E-9B30EF8E54CF}" type="slidenum">
              <a:rPr lang="en-US" smtClean="0"/>
              <a:t>50</a:t>
            </a:fld>
            <a:endParaRPr lang="en-US"/>
          </a:p>
        </p:txBody>
      </p:sp>
      <p:sp>
        <p:nvSpPr>
          <p:cNvPr id="6" name="Rounded Rectangle 5">
            <a:extLst>
              <a:ext uri="{FF2B5EF4-FFF2-40B4-BE49-F238E27FC236}">
                <a16:creationId xmlns:a16="http://schemas.microsoft.com/office/drawing/2014/main" id="{97338291-CA30-0743-9278-D6A52FEFDC56}"/>
              </a:ext>
            </a:extLst>
          </p:cNvPr>
          <p:cNvSpPr/>
          <p:nvPr/>
        </p:nvSpPr>
        <p:spPr>
          <a:xfrm>
            <a:off x="108488" y="821407"/>
            <a:ext cx="11902698" cy="5900067"/>
          </a:xfrm>
          <a:prstGeom prst="roundRect">
            <a:avLst>
              <a:gd name="adj" fmla="val 4315"/>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78EF493-20A7-C245-9DC8-4B215226CB43}"/>
              </a:ext>
            </a:extLst>
          </p:cNvPr>
          <p:cNvSpPr txBox="1"/>
          <p:nvPr/>
        </p:nvSpPr>
        <p:spPr>
          <a:xfrm>
            <a:off x="4038600" y="298186"/>
            <a:ext cx="3304944" cy="523220"/>
          </a:xfrm>
          <a:prstGeom prst="rect">
            <a:avLst/>
          </a:prstGeom>
          <a:noFill/>
        </p:spPr>
        <p:txBody>
          <a:bodyPr wrap="none" rtlCol="0">
            <a:spAutoFit/>
          </a:bodyPr>
          <a:lstStyle/>
          <a:p>
            <a:r>
              <a:rPr lang="en-US" sz="2800" b="1" dirty="0"/>
              <a:t>Take home messages</a:t>
            </a:r>
          </a:p>
        </p:txBody>
      </p:sp>
      <p:sp>
        <p:nvSpPr>
          <p:cNvPr id="8" name="TextBox 7">
            <a:extLst>
              <a:ext uri="{FF2B5EF4-FFF2-40B4-BE49-F238E27FC236}">
                <a16:creationId xmlns:a16="http://schemas.microsoft.com/office/drawing/2014/main" id="{302F93AF-F16E-CC4A-B732-2FF5A26A7D2B}"/>
              </a:ext>
            </a:extLst>
          </p:cNvPr>
          <p:cNvSpPr txBox="1"/>
          <p:nvPr/>
        </p:nvSpPr>
        <p:spPr>
          <a:xfrm>
            <a:off x="433953" y="1193368"/>
            <a:ext cx="11143281" cy="769441"/>
          </a:xfrm>
          <a:prstGeom prst="rect">
            <a:avLst/>
          </a:prstGeom>
          <a:noFill/>
        </p:spPr>
        <p:txBody>
          <a:bodyPr wrap="square" rtlCol="0">
            <a:spAutoFit/>
          </a:bodyPr>
          <a:lstStyle/>
          <a:p>
            <a:pPr marL="457200" indent="-457200">
              <a:buAutoNum type="arabicPeriod"/>
            </a:pPr>
            <a:r>
              <a:rPr lang="en-US" sz="2200" b="1" dirty="0">
                <a:solidFill>
                  <a:schemeClr val="bg1"/>
                </a:solidFill>
              </a:rPr>
              <a:t>Uncertainty in NNs possible but costly. Potential directions to make frugal. </a:t>
            </a:r>
          </a:p>
          <a:p>
            <a:pPr marL="457200" indent="-457200">
              <a:buAutoNum type="arabicPeriod"/>
            </a:pPr>
            <a:r>
              <a:rPr lang="en-US" sz="2200" b="1" dirty="0">
                <a:solidFill>
                  <a:schemeClr val="accent2">
                    <a:lumMod val="40000"/>
                    <a:lumOff val="60000"/>
                  </a:schemeClr>
                </a:solidFill>
              </a:rPr>
              <a:t>A GP is a distribution over functions. Relies on a kernel k(</a:t>
            </a:r>
            <a:r>
              <a:rPr lang="en-US" sz="2200" b="1" dirty="0" err="1">
                <a:solidFill>
                  <a:schemeClr val="accent2">
                    <a:lumMod val="40000"/>
                    <a:lumOff val="60000"/>
                  </a:schemeClr>
                </a:solidFill>
              </a:rPr>
              <a:t>x,x</a:t>
            </a:r>
            <a:r>
              <a:rPr lang="en-US" sz="2200" b="1" dirty="0">
                <a:solidFill>
                  <a:schemeClr val="accent2">
                    <a:lumMod val="40000"/>
                    <a:lumOff val="60000"/>
                  </a:schemeClr>
                </a:solidFill>
              </a:rPr>
              <a:t>’).</a:t>
            </a:r>
          </a:p>
        </p:txBody>
      </p:sp>
    </p:spTree>
    <p:extLst>
      <p:ext uri="{BB962C8B-B14F-4D97-AF65-F5344CB8AC3E}">
        <p14:creationId xmlns:p14="http://schemas.microsoft.com/office/powerpoint/2010/main" val="36485155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ECED8-F985-1E41-B4C4-BAF29C58381A}"/>
              </a:ext>
            </a:extLst>
          </p:cNvPr>
          <p:cNvSpPr>
            <a:spLocks noGrp="1"/>
          </p:cNvSpPr>
          <p:nvPr>
            <p:ph type="title"/>
          </p:nvPr>
        </p:nvSpPr>
        <p:spPr/>
        <p:txBody>
          <a:bodyPr>
            <a:normAutofit fontScale="90000"/>
          </a:bodyPr>
          <a:lstStyle/>
          <a:p>
            <a:r>
              <a:rPr lang="en-US" dirty="0"/>
              <a:t>GP as the limit of a Bayesian NN</a:t>
            </a:r>
          </a:p>
        </p:txBody>
      </p:sp>
      <p:sp>
        <p:nvSpPr>
          <p:cNvPr id="6" name="Date Placeholder 3">
            <a:extLst>
              <a:ext uri="{FF2B5EF4-FFF2-40B4-BE49-F238E27FC236}">
                <a16:creationId xmlns:a16="http://schemas.microsoft.com/office/drawing/2014/main" id="{EA889FA7-2EC5-7142-BCAB-9B2236458251}"/>
              </a:ext>
            </a:extLst>
          </p:cNvPr>
          <p:cNvSpPr>
            <a:spLocks noGrp="1"/>
          </p:cNvSpPr>
          <p:nvPr>
            <p:ph type="dt" sz="half" idx="10"/>
          </p:nvPr>
        </p:nvSpPr>
        <p:spPr>
          <a:xfrm>
            <a:off x="838200" y="6356350"/>
            <a:ext cx="2743200" cy="365125"/>
          </a:xfrm>
        </p:spPr>
        <p:txBody>
          <a:bodyPr/>
          <a:lstStyle/>
          <a:p>
            <a:fld id="{C061CCB2-82CA-674F-A6AE-A73A8706FFEE}" type="datetime1">
              <a:rPr lang="en-US" smtClean="0"/>
              <a:t>1/17/20</a:t>
            </a:fld>
            <a:endParaRPr lang="en-US" dirty="0"/>
          </a:p>
        </p:txBody>
      </p:sp>
      <p:sp>
        <p:nvSpPr>
          <p:cNvPr id="7" name="Slide Number Placeholder 5">
            <a:extLst>
              <a:ext uri="{FF2B5EF4-FFF2-40B4-BE49-F238E27FC236}">
                <a16:creationId xmlns:a16="http://schemas.microsoft.com/office/drawing/2014/main" id="{FF4E1BE1-B73F-E74A-B573-A0DC36ADD090}"/>
              </a:ext>
            </a:extLst>
          </p:cNvPr>
          <p:cNvSpPr>
            <a:spLocks noGrp="1"/>
          </p:cNvSpPr>
          <p:nvPr>
            <p:ph type="sldNum" sz="quarter" idx="12"/>
          </p:nvPr>
        </p:nvSpPr>
        <p:spPr>
          <a:xfrm>
            <a:off x="8610600" y="6356350"/>
            <a:ext cx="2743200" cy="365125"/>
          </a:xfrm>
        </p:spPr>
        <p:txBody>
          <a:bodyPr/>
          <a:lstStyle/>
          <a:p>
            <a:fld id="{28CE5769-071A-4802-A81A-7DE9AD3F6647}" type="slidenum">
              <a:rPr lang="en-US" smtClean="0"/>
              <a:t>51</a:t>
            </a:fld>
            <a:endParaRPr lang="en-US" dirty="0"/>
          </a:p>
        </p:txBody>
      </p:sp>
      <p:sp>
        <p:nvSpPr>
          <p:cNvPr id="8" name="Footer Placeholder 7">
            <a:extLst>
              <a:ext uri="{FF2B5EF4-FFF2-40B4-BE49-F238E27FC236}">
                <a16:creationId xmlns:a16="http://schemas.microsoft.com/office/drawing/2014/main" id="{0BBCA115-8931-D64C-A797-95C93AD2C66E}"/>
              </a:ext>
            </a:extLst>
          </p:cNvPr>
          <p:cNvSpPr>
            <a:spLocks noGrp="1"/>
          </p:cNvSpPr>
          <p:nvPr>
            <p:ph type="ftr" sz="quarter" idx="11"/>
          </p:nvPr>
        </p:nvSpPr>
        <p:spPr/>
        <p:txBody>
          <a:bodyPr/>
          <a:lstStyle/>
          <a:p>
            <a:r>
              <a:rPr lang="en-US"/>
              <a:t>A. Damianou</a:t>
            </a:r>
          </a:p>
        </p:txBody>
      </p:sp>
      <p:sp>
        <p:nvSpPr>
          <p:cNvPr id="10" name="Rectangle 9">
            <a:extLst>
              <a:ext uri="{FF2B5EF4-FFF2-40B4-BE49-F238E27FC236}">
                <a16:creationId xmlns:a16="http://schemas.microsoft.com/office/drawing/2014/main" id="{26E2DE9C-5D6E-2B4F-AC93-6E12DD46E78C}"/>
              </a:ext>
            </a:extLst>
          </p:cNvPr>
          <p:cNvSpPr/>
          <p:nvPr/>
        </p:nvSpPr>
        <p:spPr>
          <a:xfrm>
            <a:off x="548508" y="2613697"/>
            <a:ext cx="1610140" cy="7421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ADBEE515-334B-D14D-8D4A-AD1B07899749}"/>
              </a:ext>
            </a:extLst>
          </p:cNvPr>
          <p:cNvSpPr txBox="1"/>
          <p:nvPr/>
        </p:nvSpPr>
        <p:spPr>
          <a:xfrm>
            <a:off x="8379926" y="5950361"/>
            <a:ext cx="2571538" cy="369332"/>
          </a:xfrm>
          <a:prstGeom prst="rect">
            <a:avLst/>
          </a:prstGeom>
          <a:noFill/>
        </p:spPr>
        <p:txBody>
          <a:bodyPr wrap="none" rtlCol="0">
            <a:spAutoFit/>
          </a:bodyPr>
          <a:lstStyle/>
          <a:p>
            <a:r>
              <a:rPr lang="en-US" dirty="0"/>
              <a:t>Neal 1994; Williams 1997</a:t>
            </a:r>
          </a:p>
        </p:txBody>
      </p:sp>
      <p:sp>
        <p:nvSpPr>
          <p:cNvPr id="37" name="Right Arrow 36">
            <a:extLst>
              <a:ext uri="{FF2B5EF4-FFF2-40B4-BE49-F238E27FC236}">
                <a16:creationId xmlns:a16="http://schemas.microsoft.com/office/drawing/2014/main" id="{D8541CA2-FA52-5F46-AE9D-E7A19C15BDBC}"/>
              </a:ext>
            </a:extLst>
          </p:cNvPr>
          <p:cNvSpPr/>
          <p:nvPr/>
        </p:nvSpPr>
        <p:spPr>
          <a:xfrm>
            <a:off x="7099115" y="3970847"/>
            <a:ext cx="863600" cy="534563"/>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541367E-6028-AA4B-93FC-C7A32165FBD7}"/>
              </a:ext>
            </a:extLst>
          </p:cNvPr>
          <p:cNvSpPr txBox="1"/>
          <p:nvPr/>
        </p:nvSpPr>
        <p:spPr>
          <a:xfrm>
            <a:off x="8153400" y="3988416"/>
            <a:ext cx="537327" cy="461665"/>
          </a:xfrm>
          <a:prstGeom prst="rect">
            <a:avLst/>
          </a:prstGeom>
          <a:noFill/>
        </p:spPr>
        <p:txBody>
          <a:bodyPr wrap="none" rtlCol="0">
            <a:spAutoFit/>
          </a:bodyPr>
          <a:lstStyle/>
          <a:p>
            <a:r>
              <a:rPr lang="en-US" sz="2400" dirty="0"/>
              <a:t>GP</a:t>
            </a:r>
          </a:p>
        </p:txBody>
      </p:sp>
      <p:pic>
        <p:nvPicPr>
          <p:cNvPr id="12" name="Picture 11">
            <a:extLst>
              <a:ext uri="{FF2B5EF4-FFF2-40B4-BE49-F238E27FC236}">
                <a16:creationId xmlns:a16="http://schemas.microsoft.com/office/drawing/2014/main" id="{228B8A3F-3795-5B49-97F2-CDFC7703FE0D}"/>
              </a:ext>
            </a:extLst>
          </p:cNvPr>
          <p:cNvPicPr>
            <a:picLocks noChangeAspect="1"/>
          </p:cNvPicPr>
          <p:nvPr/>
        </p:nvPicPr>
        <p:blipFill rotWithShape="1">
          <a:blip r:embed="rId3"/>
          <a:srcRect l="4240" t="20421" r="63051" b="32789"/>
          <a:stretch/>
        </p:blipFill>
        <p:spPr>
          <a:xfrm>
            <a:off x="1416564" y="2592014"/>
            <a:ext cx="4594739" cy="3691671"/>
          </a:xfrm>
          <a:prstGeom prst="rect">
            <a:avLst/>
          </a:prstGeom>
        </p:spPr>
      </p:pic>
      <p:sp>
        <p:nvSpPr>
          <p:cNvPr id="30" name="TextBox 29">
            <a:extLst>
              <a:ext uri="{FF2B5EF4-FFF2-40B4-BE49-F238E27FC236}">
                <a16:creationId xmlns:a16="http://schemas.microsoft.com/office/drawing/2014/main" id="{4868BAB3-EBB1-8248-A078-09C951CB232F}"/>
              </a:ext>
            </a:extLst>
          </p:cNvPr>
          <p:cNvSpPr txBox="1"/>
          <p:nvPr/>
        </p:nvSpPr>
        <p:spPr>
          <a:xfrm>
            <a:off x="1015626" y="3807241"/>
            <a:ext cx="528637" cy="861774"/>
          </a:xfrm>
          <a:prstGeom prst="rect">
            <a:avLst/>
          </a:prstGeom>
          <a:noFill/>
        </p:spPr>
        <p:txBody>
          <a:bodyPr wrap="square" rtlCol="0">
            <a:spAutoFit/>
          </a:bodyPr>
          <a:lstStyle/>
          <a:p>
            <a:r>
              <a:rPr lang="en-US" sz="5000" dirty="0"/>
              <a:t>…</a:t>
            </a:r>
          </a:p>
        </p:txBody>
      </p:sp>
      <p:sp>
        <p:nvSpPr>
          <p:cNvPr id="17" name="TextBox 16">
            <a:extLst>
              <a:ext uri="{FF2B5EF4-FFF2-40B4-BE49-F238E27FC236}">
                <a16:creationId xmlns:a16="http://schemas.microsoft.com/office/drawing/2014/main" id="{C9A1B946-8DB3-E944-BE4D-816E67CFBFAC}"/>
              </a:ext>
            </a:extLst>
          </p:cNvPr>
          <p:cNvSpPr txBox="1"/>
          <p:nvPr/>
        </p:nvSpPr>
        <p:spPr>
          <a:xfrm>
            <a:off x="5842327" y="3807241"/>
            <a:ext cx="528637" cy="861774"/>
          </a:xfrm>
          <a:prstGeom prst="rect">
            <a:avLst/>
          </a:prstGeom>
          <a:noFill/>
        </p:spPr>
        <p:txBody>
          <a:bodyPr wrap="square" rtlCol="0">
            <a:spAutoFit/>
          </a:bodyPr>
          <a:lstStyle/>
          <a:p>
            <a:r>
              <a:rPr lang="en-US" sz="5000" dirty="0"/>
              <a:t>…</a:t>
            </a:r>
          </a:p>
        </p:txBody>
      </p:sp>
      <p:sp>
        <p:nvSpPr>
          <p:cNvPr id="15" name="Content Placeholder 2">
            <a:extLst>
              <a:ext uri="{FF2B5EF4-FFF2-40B4-BE49-F238E27FC236}">
                <a16:creationId xmlns:a16="http://schemas.microsoft.com/office/drawing/2014/main" id="{BAE56EAA-46E2-6748-873D-C3C439D651A0}"/>
              </a:ext>
            </a:extLst>
          </p:cNvPr>
          <p:cNvSpPr>
            <a:spLocks noGrp="1"/>
          </p:cNvSpPr>
          <p:nvPr>
            <p:ph idx="1"/>
          </p:nvPr>
        </p:nvSpPr>
        <p:spPr>
          <a:xfrm>
            <a:off x="383359" y="993394"/>
            <a:ext cx="10917936" cy="1406751"/>
          </a:xfrm>
        </p:spPr>
        <p:txBody>
          <a:bodyPr>
            <a:normAutofit lnSpcReduction="10000"/>
          </a:bodyPr>
          <a:lstStyle/>
          <a:p>
            <a:r>
              <a:rPr lang="en-US" sz="2400" dirty="0"/>
              <a:t> Limit of infinite num. parameters: </a:t>
            </a:r>
            <a:br>
              <a:rPr lang="en-US" sz="2400" dirty="0"/>
            </a:br>
            <a:r>
              <a:rPr lang="en-US" sz="2400" dirty="0"/>
              <a:t> </a:t>
            </a:r>
            <a:r>
              <a:rPr lang="en-US" sz="2400" dirty="0">
                <a:solidFill>
                  <a:srgbClr val="C00000"/>
                </a:solidFill>
              </a:rPr>
              <a:t>Optimization</a:t>
            </a:r>
            <a:r>
              <a:rPr lang="en-US" sz="2400" dirty="0"/>
              <a:t> of finite num. parameters </a:t>
            </a:r>
            <a:r>
              <a:rPr lang="en-US" sz="2400" dirty="0">
                <a:sym typeface="Wingdings" pitchFamily="2" charset="2"/>
              </a:rPr>
              <a:t> </a:t>
            </a:r>
            <a:r>
              <a:rPr lang="en-US" sz="2400" dirty="0">
                <a:solidFill>
                  <a:schemeClr val="accent5">
                    <a:lumMod val="75000"/>
                  </a:schemeClr>
                </a:solidFill>
                <a:sym typeface="Wingdings" pitchFamily="2" charset="2"/>
              </a:rPr>
              <a:t>Integration</a:t>
            </a:r>
            <a:r>
              <a:rPr lang="en-US" sz="2400" dirty="0">
                <a:sym typeface="Wingdings" pitchFamily="2" charset="2"/>
              </a:rPr>
              <a:t> of infinite model</a:t>
            </a:r>
            <a:endParaRPr lang="en-US" sz="2400" i="1" dirty="0"/>
          </a:p>
          <a:p>
            <a:pPr marL="0" indent="0">
              <a:buNone/>
            </a:pPr>
            <a:endParaRPr lang="en-US" sz="600" dirty="0"/>
          </a:p>
          <a:p>
            <a:r>
              <a:rPr lang="en-US" sz="2400" i="1" dirty="0"/>
              <a:t> Closed form </a:t>
            </a:r>
            <a:r>
              <a:rPr lang="en-US" sz="2400" dirty="0"/>
              <a:t>solution for modelled function class!</a:t>
            </a:r>
          </a:p>
        </p:txBody>
      </p:sp>
    </p:spTree>
    <p:extLst>
      <p:ext uri="{BB962C8B-B14F-4D97-AF65-F5344CB8AC3E}">
        <p14:creationId xmlns:p14="http://schemas.microsoft.com/office/powerpoint/2010/main" val="26457525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BC217-E630-2241-AE90-BAB4E3FFB60E}"/>
              </a:ext>
            </a:extLst>
          </p:cNvPr>
          <p:cNvSpPr>
            <a:spLocks noGrp="1"/>
          </p:cNvSpPr>
          <p:nvPr>
            <p:ph type="title"/>
          </p:nvPr>
        </p:nvSpPr>
        <p:spPr/>
        <p:txBody>
          <a:bodyPr>
            <a:normAutofit fontScale="90000"/>
          </a:bodyPr>
          <a:lstStyle/>
          <a:p>
            <a:r>
              <a:rPr lang="en-US" dirty="0"/>
              <a:t>Benefits of modeling in function space</a:t>
            </a:r>
          </a:p>
        </p:txBody>
      </p:sp>
      <p:sp>
        <p:nvSpPr>
          <p:cNvPr id="3" name="Content Placeholder 2">
            <a:extLst>
              <a:ext uri="{FF2B5EF4-FFF2-40B4-BE49-F238E27FC236}">
                <a16:creationId xmlns:a16="http://schemas.microsoft.com/office/drawing/2014/main" id="{48631692-CA0B-6345-80ED-759A0566D38B}"/>
              </a:ext>
            </a:extLst>
          </p:cNvPr>
          <p:cNvSpPr>
            <a:spLocks noGrp="1"/>
          </p:cNvSpPr>
          <p:nvPr>
            <p:ph idx="1"/>
          </p:nvPr>
        </p:nvSpPr>
        <p:spPr>
          <a:xfrm>
            <a:off x="435864" y="1403529"/>
            <a:ext cx="10917936" cy="4050942"/>
          </a:xfrm>
        </p:spPr>
        <p:txBody>
          <a:bodyPr/>
          <a:lstStyle/>
          <a:p>
            <a:r>
              <a:rPr lang="en-US" dirty="0"/>
              <a:t> Closed form integration corresponds to “perfect” optimization.</a:t>
            </a:r>
          </a:p>
          <a:p>
            <a:pPr marL="0" indent="0">
              <a:buNone/>
            </a:pPr>
            <a:endParaRPr lang="en-US" dirty="0"/>
          </a:p>
          <a:p>
            <a:r>
              <a:rPr lang="en-US" dirty="0"/>
              <a:t> Easy to add prior knowledge/assumptions. </a:t>
            </a:r>
          </a:p>
          <a:p>
            <a:pPr marL="0" indent="0">
              <a:buNone/>
            </a:pPr>
            <a:endParaRPr lang="en-US" dirty="0"/>
          </a:p>
          <a:p>
            <a:r>
              <a:rPr lang="en-US" dirty="0"/>
              <a:t> Intuitive/interpretable modeling. </a:t>
            </a:r>
          </a:p>
          <a:p>
            <a:pPr marL="0" indent="0">
              <a:buNone/>
            </a:pPr>
            <a:endParaRPr lang="en-US" dirty="0"/>
          </a:p>
          <a:p>
            <a:r>
              <a:rPr lang="en-US" dirty="0"/>
              <a:t> Well-calibrated uncertainty.</a:t>
            </a:r>
          </a:p>
          <a:p>
            <a:pPr marL="0" indent="0">
              <a:buNone/>
            </a:pPr>
            <a:endParaRPr lang="en-US" dirty="0"/>
          </a:p>
        </p:txBody>
      </p:sp>
      <p:sp>
        <p:nvSpPr>
          <p:cNvPr id="4" name="Date Placeholder 3">
            <a:extLst>
              <a:ext uri="{FF2B5EF4-FFF2-40B4-BE49-F238E27FC236}">
                <a16:creationId xmlns:a16="http://schemas.microsoft.com/office/drawing/2014/main" id="{EFE54AF3-F0AD-8A45-94E6-FDAF53CAEBFD}"/>
              </a:ext>
            </a:extLst>
          </p:cNvPr>
          <p:cNvSpPr>
            <a:spLocks noGrp="1"/>
          </p:cNvSpPr>
          <p:nvPr>
            <p:ph type="dt" sz="half" idx="10"/>
          </p:nvPr>
        </p:nvSpPr>
        <p:spPr/>
        <p:txBody>
          <a:bodyPr/>
          <a:lstStyle/>
          <a:p>
            <a:fld id="{CDBCBEEF-020B-904E-AB75-B2BF6F308A64}" type="datetime1">
              <a:rPr lang="en-US" smtClean="0"/>
              <a:t>1/17/20</a:t>
            </a:fld>
            <a:endParaRPr lang="en-US"/>
          </a:p>
        </p:txBody>
      </p:sp>
      <p:sp>
        <p:nvSpPr>
          <p:cNvPr id="5" name="Footer Placeholder 4">
            <a:extLst>
              <a:ext uri="{FF2B5EF4-FFF2-40B4-BE49-F238E27FC236}">
                <a16:creationId xmlns:a16="http://schemas.microsoft.com/office/drawing/2014/main" id="{5FA0D2DA-9E04-D045-B5E3-7380F315B027}"/>
              </a:ext>
            </a:extLst>
          </p:cNvPr>
          <p:cNvSpPr>
            <a:spLocks noGrp="1"/>
          </p:cNvSpPr>
          <p:nvPr>
            <p:ph type="ftr" sz="quarter" idx="11"/>
          </p:nvPr>
        </p:nvSpPr>
        <p:spPr/>
        <p:txBody>
          <a:bodyPr/>
          <a:lstStyle/>
          <a:p>
            <a:r>
              <a:rPr lang="en-US"/>
              <a:t>A. Damianou</a:t>
            </a:r>
          </a:p>
        </p:txBody>
      </p:sp>
      <p:sp>
        <p:nvSpPr>
          <p:cNvPr id="6" name="Slide Number Placeholder 5">
            <a:extLst>
              <a:ext uri="{FF2B5EF4-FFF2-40B4-BE49-F238E27FC236}">
                <a16:creationId xmlns:a16="http://schemas.microsoft.com/office/drawing/2014/main" id="{20C9AF2F-E1C3-8240-B471-ACDC01D53C1A}"/>
              </a:ext>
            </a:extLst>
          </p:cNvPr>
          <p:cNvSpPr>
            <a:spLocks noGrp="1"/>
          </p:cNvSpPr>
          <p:nvPr>
            <p:ph type="sldNum" sz="quarter" idx="12"/>
          </p:nvPr>
        </p:nvSpPr>
        <p:spPr/>
        <p:txBody>
          <a:bodyPr/>
          <a:lstStyle/>
          <a:p>
            <a:fld id="{95022B00-7660-2F4F-996E-9B30EF8E54CF}" type="slidenum">
              <a:rPr lang="en-US" smtClean="0"/>
              <a:t>52</a:t>
            </a:fld>
            <a:endParaRPr lang="en-US"/>
          </a:p>
        </p:txBody>
      </p:sp>
    </p:spTree>
    <p:extLst>
      <p:ext uri="{BB962C8B-B14F-4D97-AF65-F5344CB8AC3E}">
        <p14:creationId xmlns:p14="http://schemas.microsoft.com/office/powerpoint/2010/main" val="14417472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8F595D-7EB4-4046-A7C7-48E3A427FFF1}"/>
              </a:ext>
            </a:extLst>
          </p:cNvPr>
          <p:cNvSpPr>
            <a:spLocks noGrp="1"/>
          </p:cNvSpPr>
          <p:nvPr>
            <p:ph type="dt" sz="half" idx="10"/>
          </p:nvPr>
        </p:nvSpPr>
        <p:spPr/>
        <p:txBody>
          <a:bodyPr/>
          <a:lstStyle/>
          <a:p>
            <a:fld id="{BD9D2048-F529-0C49-964B-5A68CFE754DC}" type="datetime1">
              <a:rPr lang="en-US" smtClean="0"/>
              <a:t>1/17/20</a:t>
            </a:fld>
            <a:endParaRPr lang="en-US"/>
          </a:p>
        </p:txBody>
      </p:sp>
      <p:sp>
        <p:nvSpPr>
          <p:cNvPr id="3" name="Footer Placeholder 2">
            <a:extLst>
              <a:ext uri="{FF2B5EF4-FFF2-40B4-BE49-F238E27FC236}">
                <a16:creationId xmlns:a16="http://schemas.microsoft.com/office/drawing/2014/main" id="{F3D0F409-076C-2F46-AECA-1DF3743C30BC}"/>
              </a:ext>
            </a:extLst>
          </p:cNvPr>
          <p:cNvSpPr>
            <a:spLocks noGrp="1"/>
          </p:cNvSpPr>
          <p:nvPr>
            <p:ph type="ftr" sz="quarter" idx="11"/>
          </p:nvPr>
        </p:nvSpPr>
        <p:spPr/>
        <p:txBody>
          <a:bodyPr/>
          <a:lstStyle/>
          <a:p>
            <a:r>
              <a:rPr lang="en-US"/>
              <a:t>A. Damianou</a:t>
            </a:r>
          </a:p>
        </p:txBody>
      </p:sp>
      <p:sp>
        <p:nvSpPr>
          <p:cNvPr id="4" name="Slide Number Placeholder 3">
            <a:extLst>
              <a:ext uri="{FF2B5EF4-FFF2-40B4-BE49-F238E27FC236}">
                <a16:creationId xmlns:a16="http://schemas.microsoft.com/office/drawing/2014/main" id="{B19257AE-0C44-F548-9F43-8025AA719509}"/>
              </a:ext>
            </a:extLst>
          </p:cNvPr>
          <p:cNvSpPr>
            <a:spLocks noGrp="1"/>
          </p:cNvSpPr>
          <p:nvPr>
            <p:ph type="sldNum" sz="quarter" idx="12"/>
          </p:nvPr>
        </p:nvSpPr>
        <p:spPr/>
        <p:txBody>
          <a:bodyPr/>
          <a:lstStyle/>
          <a:p>
            <a:fld id="{95022B00-7660-2F4F-996E-9B30EF8E54CF}" type="slidenum">
              <a:rPr lang="en-US" smtClean="0"/>
              <a:t>53</a:t>
            </a:fld>
            <a:endParaRPr lang="en-US"/>
          </a:p>
        </p:txBody>
      </p:sp>
      <p:pic>
        <p:nvPicPr>
          <p:cNvPr id="5" name="Picture 4">
            <a:extLst>
              <a:ext uri="{FF2B5EF4-FFF2-40B4-BE49-F238E27FC236}">
                <a16:creationId xmlns:a16="http://schemas.microsoft.com/office/drawing/2014/main" id="{D05F36F0-B1A0-044B-808B-BB649299A61A}"/>
              </a:ext>
            </a:extLst>
          </p:cNvPr>
          <p:cNvPicPr>
            <a:picLocks noChangeAspect="1"/>
          </p:cNvPicPr>
          <p:nvPr/>
        </p:nvPicPr>
        <p:blipFill>
          <a:blip r:embed="rId3"/>
          <a:stretch>
            <a:fillRect/>
          </a:stretch>
        </p:blipFill>
        <p:spPr>
          <a:xfrm>
            <a:off x="0" y="0"/>
            <a:ext cx="12192000" cy="6847930"/>
          </a:xfrm>
          <a:prstGeom prst="rect">
            <a:avLst/>
          </a:prstGeom>
        </p:spPr>
      </p:pic>
    </p:spTree>
    <p:extLst>
      <p:ext uri="{BB962C8B-B14F-4D97-AF65-F5344CB8AC3E}">
        <p14:creationId xmlns:p14="http://schemas.microsoft.com/office/powerpoint/2010/main" val="28917622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6EF47B-CEBC-2343-9122-11F685D005A0}"/>
              </a:ext>
            </a:extLst>
          </p:cNvPr>
          <p:cNvSpPr>
            <a:spLocks noGrp="1"/>
          </p:cNvSpPr>
          <p:nvPr>
            <p:ph type="dt" sz="half" idx="10"/>
          </p:nvPr>
        </p:nvSpPr>
        <p:spPr/>
        <p:txBody>
          <a:bodyPr/>
          <a:lstStyle/>
          <a:p>
            <a:fld id="{BD9D2048-F529-0C49-964B-5A68CFE754DC}" type="datetime1">
              <a:rPr lang="en-US" smtClean="0"/>
              <a:t>1/17/20</a:t>
            </a:fld>
            <a:endParaRPr lang="en-US"/>
          </a:p>
        </p:txBody>
      </p:sp>
      <p:sp>
        <p:nvSpPr>
          <p:cNvPr id="3" name="Footer Placeholder 2">
            <a:extLst>
              <a:ext uri="{FF2B5EF4-FFF2-40B4-BE49-F238E27FC236}">
                <a16:creationId xmlns:a16="http://schemas.microsoft.com/office/drawing/2014/main" id="{F5880B29-24B1-1C40-9D23-03E84B6C7F1F}"/>
              </a:ext>
            </a:extLst>
          </p:cNvPr>
          <p:cNvSpPr>
            <a:spLocks noGrp="1"/>
          </p:cNvSpPr>
          <p:nvPr>
            <p:ph type="ftr" sz="quarter" idx="11"/>
          </p:nvPr>
        </p:nvSpPr>
        <p:spPr/>
        <p:txBody>
          <a:bodyPr/>
          <a:lstStyle/>
          <a:p>
            <a:r>
              <a:rPr lang="en-US"/>
              <a:t>A. Damianou</a:t>
            </a:r>
          </a:p>
        </p:txBody>
      </p:sp>
      <p:sp>
        <p:nvSpPr>
          <p:cNvPr id="4" name="Slide Number Placeholder 3">
            <a:extLst>
              <a:ext uri="{FF2B5EF4-FFF2-40B4-BE49-F238E27FC236}">
                <a16:creationId xmlns:a16="http://schemas.microsoft.com/office/drawing/2014/main" id="{3FC818A6-C441-4049-BAD5-7B651C7B8738}"/>
              </a:ext>
            </a:extLst>
          </p:cNvPr>
          <p:cNvSpPr>
            <a:spLocks noGrp="1"/>
          </p:cNvSpPr>
          <p:nvPr>
            <p:ph type="sldNum" sz="quarter" idx="12"/>
          </p:nvPr>
        </p:nvSpPr>
        <p:spPr/>
        <p:txBody>
          <a:bodyPr/>
          <a:lstStyle/>
          <a:p>
            <a:fld id="{95022B00-7660-2F4F-996E-9B30EF8E54CF}" type="slidenum">
              <a:rPr lang="en-US" smtClean="0"/>
              <a:t>54</a:t>
            </a:fld>
            <a:endParaRPr lang="en-US"/>
          </a:p>
        </p:txBody>
      </p:sp>
      <p:sp>
        <p:nvSpPr>
          <p:cNvPr id="6" name="TextBox 5">
            <a:extLst>
              <a:ext uri="{FF2B5EF4-FFF2-40B4-BE49-F238E27FC236}">
                <a16:creationId xmlns:a16="http://schemas.microsoft.com/office/drawing/2014/main" id="{3EF82116-D3F9-4941-8D64-1F3C1C0EA6C7}"/>
              </a:ext>
            </a:extLst>
          </p:cNvPr>
          <p:cNvSpPr txBox="1"/>
          <p:nvPr/>
        </p:nvSpPr>
        <p:spPr>
          <a:xfrm>
            <a:off x="1701273" y="697425"/>
            <a:ext cx="6909327" cy="3970318"/>
          </a:xfrm>
          <a:prstGeom prst="rect">
            <a:avLst/>
          </a:prstGeom>
          <a:noFill/>
        </p:spPr>
        <p:txBody>
          <a:bodyPr wrap="none" rtlCol="0">
            <a:spAutoFit/>
          </a:bodyPr>
          <a:lstStyle/>
          <a:p>
            <a:pPr marL="285750" indent="-285750">
              <a:buFont typeface="Arial" panose="020B0604020202020204" pitchFamily="34" charset="0"/>
              <a:buChar char="•"/>
            </a:pPr>
            <a:r>
              <a:rPr lang="en-US" dirty="0"/>
              <a:t>Computational speed-up</a:t>
            </a:r>
          </a:p>
          <a:p>
            <a:pPr marL="742950" lvl="1" indent="-285750">
              <a:buFont typeface="Arial" panose="020B0604020202020204" pitchFamily="34" charset="0"/>
              <a:buChar char="•"/>
            </a:pPr>
            <a:r>
              <a:rPr lang="en-US" dirty="0"/>
              <a:t>Low rank approximations(see also num. stability)</a:t>
            </a:r>
          </a:p>
          <a:p>
            <a:pPr marL="742950" lvl="1" indent="-285750">
              <a:buFont typeface="Arial" panose="020B0604020202020204" pitchFamily="34" charset="0"/>
              <a:buChar char="•"/>
            </a:pPr>
            <a:r>
              <a:rPr lang="en-US" dirty="0"/>
              <a:t>GPU GP (Dai et al.)</a:t>
            </a:r>
          </a:p>
          <a:p>
            <a:pPr marL="742950" lvl="1" indent="-285750">
              <a:buFont typeface="Arial" panose="020B0604020202020204" pitchFamily="34" charset="0"/>
              <a:buChar char="•"/>
            </a:pPr>
            <a:r>
              <a:rPr lang="en-US" dirty="0" err="1"/>
              <a:t>Pleiss</a:t>
            </a:r>
            <a:r>
              <a:rPr lang="en-US" dirty="0"/>
              <a:t> et al. </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Learnability </a:t>
            </a:r>
          </a:p>
          <a:p>
            <a:pPr marL="742950" lvl="1" indent="-285750">
              <a:buFont typeface="Arial" panose="020B0604020202020204" pitchFamily="34" charset="0"/>
              <a:buChar char="•"/>
            </a:pPr>
            <a:r>
              <a:rPr lang="en-US" dirty="0"/>
              <a:t>DGP</a:t>
            </a:r>
          </a:p>
          <a:p>
            <a:pPr marL="742950" lvl="1" indent="-285750">
              <a:buFont typeface="Arial" panose="020B0604020202020204" pitchFamily="34" charset="0"/>
              <a:buChar char="•"/>
            </a:pPr>
            <a:r>
              <a:rPr lang="en-US" dirty="0"/>
              <a:t>NTK_GP</a:t>
            </a:r>
          </a:p>
          <a:p>
            <a:pPr marL="742950" lvl="1" indent="-285750">
              <a:buFont typeface="Arial" panose="020B0604020202020204" pitchFamily="34" charset="0"/>
              <a:buChar char="•"/>
            </a:pPr>
            <a:r>
              <a:rPr lang="en-US" dirty="0"/>
              <a:t>(reparameterization? </a:t>
            </a:r>
            <a:r>
              <a:rPr lang="en-US" dirty="0" err="1"/>
              <a:t>Ie</a:t>
            </a:r>
            <a:r>
              <a:rPr lang="en-US" dirty="0"/>
              <a:t> back-constrained?)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Numerical stability</a:t>
            </a:r>
          </a:p>
          <a:p>
            <a:pPr marL="742950" lvl="1" indent="-285750">
              <a:buFont typeface="Arial" panose="020B0604020202020204" pitchFamily="34" charset="0"/>
              <a:buChar char="•"/>
            </a:pPr>
            <a:r>
              <a:rPr lang="en-US" dirty="0">
                <a:hlinkClick r:id="rId2"/>
              </a:rPr>
              <a:t>http://www.jmlr.org/papers/volume10/foster09a/foster09a.pdf</a:t>
            </a:r>
            <a:endParaRPr lang="en-US" dirty="0"/>
          </a:p>
          <a:p>
            <a:pPr marL="742950" lvl="1" indent="-285750">
              <a:buFont typeface="Arial" panose="020B0604020202020204" pitchFamily="34" charset="0"/>
              <a:buChar char="•"/>
            </a:pPr>
            <a:r>
              <a:rPr lang="en-US" dirty="0"/>
              <a:t>NTK_GP (preconditioners)</a:t>
            </a:r>
          </a:p>
          <a:p>
            <a:pPr marL="285750" indent="-285750">
              <a:buFont typeface="Arial" panose="020B0604020202020204" pitchFamily="34" charset="0"/>
              <a:buChar char="•"/>
            </a:pPr>
            <a:endParaRPr lang="en-US" b="1" dirty="0"/>
          </a:p>
        </p:txBody>
      </p:sp>
    </p:spTree>
    <p:extLst>
      <p:ext uri="{BB962C8B-B14F-4D97-AF65-F5344CB8AC3E}">
        <p14:creationId xmlns:p14="http://schemas.microsoft.com/office/powerpoint/2010/main" val="2790302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C387C4-A87D-3642-822F-EEAD98BC30FF}"/>
              </a:ext>
            </a:extLst>
          </p:cNvPr>
          <p:cNvSpPr>
            <a:spLocks noGrp="1"/>
          </p:cNvSpPr>
          <p:nvPr>
            <p:ph type="dt" sz="half" idx="10"/>
          </p:nvPr>
        </p:nvSpPr>
        <p:spPr/>
        <p:txBody>
          <a:bodyPr/>
          <a:lstStyle/>
          <a:p>
            <a:fld id="{BD9D2048-F529-0C49-964B-5A68CFE754DC}" type="datetime1">
              <a:rPr lang="en-US" smtClean="0"/>
              <a:t>1/17/20</a:t>
            </a:fld>
            <a:endParaRPr lang="en-US"/>
          </a:p>
        </p:txBody>
      </p:sp>
      <p:sp>
        <p:nvSpPr>
          <p:cNvPr id="3" name="Footer Placeholder 2">
            <a:extLst>
              <a:ext uri="{FF2B5EF4-FFF2-40B4-BE49-F238E27FC236}">
                <a16:creationId xmlns:a16="http://schemas.microsoft.com/office/drawing/2014/main" id="{8153B3FF-7A76-004E-9491-19C49DC9A94F}"/>
              </a:ext>
            </a:extLst>
          </p:cNvPr>
          <p:cNvSpPr>
            <a:spLocks noGrp="1"/>
          </p:cNvSpPr>
          <p:nvPr>
            <p:ph type="ftr" sz="quarter" idx="11"/>
          </p:nvPr>
        </p:nvSpPr>
        <p:spPr/>
        <p:txBody>
          <a:bodyPr/>
          <a:lstStyle/>
          <a:p>
            <a:r>
              <a:rPr lang="en-US"/>
              <a:t>A. Damianou</a:t>
            </a:r>
          </a:p>
        </p:txBody>
      </p:sp>
      <p:sp>
        <p:nvSpPr>
          <p:cNvPr id="4" name="Slide Number Placeholder 3">
            <a:extLst>
              <a:ext uri="{FF2B5EF4-FFF2-40B4-BE49-F238E27FC236}">
                <a16:creationId xmlns:a16="http://schemas.microsoft.com/office/drawing/2014/main" id="{CF570286-8471-D245-BAB9-DB6A1732A2FA}"/>
              </a:ext>
            </a:extLst>
          </p:cNvPr>
          <p:cNvSpPr>
            <a:spLocks noGrp="1"/>
          </p:cNvSpPr>
          <p:nvPr>
            <p:ph type="sldNum" sz="quarter" idx="12"/>
          </p:nvPr>
        </p:nvSpPr>
        <p:spPr/>
        <p:txBody>
          <a:bodyPr/>
          <a:lstStyle/>
          <a:p>
            <a:fld id="{95022B00-7660-2F4F-996E-9B30EF8E54CF}" type="slidenum">
              <a:rPr lang="en-US" smtClean="0"/>
              <a:t>55</a:t>
            </a:fld>
            <a:endParaRPr lang="en-US"/>
          </a:p>
        </p:txBody>
      </p:sp>
      <p:sp>
        <p:nvSpPr>
          <p:cNvPr id="5" name="TextBox 4">
            <a:extLst>
              <a:ext uri="{FF2B5EF4-FFF2-40B4-BE49-F238E27FC236}">
                <a16:creationId xmlns:a16="http://schemas.microsoft.com/office/drawing/2014/main" id="{D7A2E595-B5BD-1B44-AADE-FE20D01F60EA}"/>
              </a:ext>
            </a:extLst>
          </p:cNvPr>
          <p:cNvSpPr txBox="1"/>
          <p:nvPr/>
        </p:nvSpPr>
        <p:spPr>
          <a:xfrm>
            <a:off x="1110342" y="1545771"/>
            <a:ext cx="8730343" cy="3693319"/>
          </a:xfrm>
          <a:prstGeom prst="rect">
            <a:avLst/>
          </a:prstGeom>
          <a:noFill/>
        </p:spPr>
        <p:txBody>
          <a:bodyPr wrap="square" rtlCol="0">
            <a:spAutoFit/>
          </a:bodyPr>
          <a:lstStyle/>
          <a:p>
            <a:r>
              <a:rPr lang="en-US" dirty="0"/>
              <a:t>Non-parametric: Allows to argue about the function space directly.</a:t>
            </a:r>
          </a:p>
          <a:p>
            <a:r>
              <a:rPr lang="en-US" dirty="0"/>
              <a:t>This comes with challenges: we cannot rely on optimization for parts of the system that we don’t understand. </a:t>
            </a:r>
          </a:p>
          <a:p>
            <a:endParaRPr lang="en-US" dirty="0"/>
          </a:p>
          <a:p>
            <a:r>
              <a:rPr lang="en-US" dirty="0"/>
              <a:t>Example: For NNs we can set some weights to zero to compress. We don’t know what this means in the function space, but we hope optimization will cope.</a:t>
            </a:r>
          </a:p>
          <a:p>
            <a:endParaRPr lang="en-US" dirty="0"/>
          </a:p>
          <a:p>
            <a:r>
              <a:rPr lang="en-US" dirty="0"/>
              <a:t>For GPs, we can still do compression. It’s just that we have to figure out a way to do it through the function space. It’s more difficult, but if we do manage, then we know exactly what we get/what we lose. </a:t>
            </a:r>
          </a:p>
          <a:p>
            <a:endParaRPr lang="en-US" dirty="0"/>
          </a:p>
          <a:p>
            <a:r>
              <a:rPr lang="en-US" dirty="0"/>
              <a:t>However, there is one thing that we might indeed lose: hierarchical feature learning (baby and bathwater). Let’s fix this: (a) DGPs (b) Linearized NNs as GPs. </a:t>
            </a:r>
          </a:p>
        </p:txBody>
      </p:sp>
    </p:spTree>
    <p:extLst>
      <p:ext uri="{BB962C8B-B14F-4D97-AF65-F5344CB8AC3E}">
        <p14:creationId xmlns:p14="http://schemas.microsoft.com/office/powerpoint/2010/main" val="26716271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C4580-9E0D-F848-B23D-10110F1DD40D}"/>
              </a:ext>
            </a:extLst>
          </p:cNvPr>
          <p:cNvSpPr>
            <a:spLocks noGrp="1"/>
          </p:cNvSpPr>
          <p:nvPr>
            <p:ph type="title"/>
          </p:nvPr>
        </p:nvSpPr>
        <p:spPr/>
        <p:txBody>
          <a:bodyPr>
            <a:normAutofit fontScale="90000"/>
          </a:bodyPr>
          <a:lstStyle/>
          <a:p>
            <a:r>
              <a:rPr lang="en-US" dirty="0"/>
              <a:t>Distributed computations with GPU acceleration</a:t>
            </a:r>
          </a:p>
        </p:txBody>
      </p:sp>
      <p:sp>
        <p:nvSpPr>
          <p:cNvPr id="3" name="Content Placeholder 2">
            <a:extLst>
              <a:ext uri="{FF2B5EF4-FFF2-40B4-BE49-F238E27FC236}">
                <a16:creationId xmlns:a16="http://schemas.microsoft.com/office/drawing/2014/main" id="{830CE0A9-5A63-DD47-811F-A5D295530588}"/>
              </a:ext>
            </a:extLst>
          </p:cNvPr>
          <p:cNvSpPr>
            <a:spLocks noGrp="1"/>
          </p:cNvSpPr>
          <p:nvPr>
            <p:ph idx="1"/>
          </p:nvPr>
        </p:nvSpPr>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Date Placeholder 3">
            <a:extLst>
              <a:ext uri="{FF2B5EF4-FFF2-40B4-BE49-F238E27FC236}">
                <a16:creationId xmlns:a16="http://schemas.microsoft.com/office/drawing/2014/main" id="{D0CE65EE-9D5C-DE47-A733-2AF9C8BA7A9D}"/>
              </a:ext>
            </a:extLst>
          </p:cNvPr>
          <p:cNvSpPr>
            <a:spLocks noGrp="1"/>
          </p:cNvSpPr>
          <p:nvPr>
            <p:ph type="dt" sz="half" idx="10"/>
          </p:nvPr>
        </p:nvSpPr>
        <p:spPr/>
        <p:txBody>
          <a:bodyPr/>
          <a:lstStyle/>
          <a:p>
            <a:fld id="{CDBCBEEF-020B-904E-AB75-B2BF6F308A64}" type="datetime1">
              <a:rPr lang="en-US" smtClean="0"/>
              <a:t>1/17/20</a:t>
            </a:fld>
            <a:endParaRPr lang="en-US"/>
          </a:p>
        </p:txBody>
      </p:sp>
      <p:sp>
        <p:nvSpPr>
          <p:cNvPr id="5" name="Footer Placeholder 4">
            <a:extLst>
              <a:ext uri="{FF2B5EF4-FFF2-40B4-BE49-F238E27FC236}">
                <a16:creationId xmlns:a16="http://schemas.microsoft.com/office/drawing/2014/main" id="{BC3DEA85-4683-5543-B658-ADA472D0FFF1}"/>
              </a:ext>
            </a:extLst>
          </p:cNvPr>
          <p:cNvSpPr>
            <a:spLocks noGrp="1"/>
          </p:cNvSpPr>
          <p:nvPr>
            <p:ph type="ftr" sz="quarter" idx="11"/>
          </p:nvPr>
        </p:nvSpPr>
        <p:spPr/>
        <p:txBody>
          <a:bodyPr/>
          <a:lstStyle/>
          <a:p>
            <a:r>
              <a:rPr lang="en-US"/>
              <a:t>A. Damianou</a:t>
            </a:r>
          </a:p>
        </p:txBody>
      </p:sp>
      <p:sp>
        <p:nvSpPr>
          <p:cNvPr id="6" name="Slide Number Placeholder 5">
            <a:extLst>
              <a:ext uri="{FF2B5EF4-FFF2-40B4-BE49-F238E27FC236}">
                <a16:creationId xmlns:a16="http://schemas.microsoft.com/office/drawing/2014/main" id="{A03898DB-3D3C-4645-BDB4-938F6F0A72B8}"/>
              </a:ext>
            </a:extLst>
          </p:cNvPr>
          <p:cNvSpPr>
            <a:spLocks noGrp="1"/>
          </p:cNvSpPr>
          <p:nvPr>
            <p:ph type="sldNum" sz="quarter" idx="12"/>
          </p:nvPr>
        </p:nvSpPr>
        <p:spPr/>
        <p:txBody>
          <a:bodyPr/>
          <a:lstStyle/>
          <a:p>
            <a:fld id="{95022B00-7660-2F4F-996E-9B30EF8E54CF}" type="slidenum">
              <a:rPr lang="en-US" smtClean="0"/>
              <a:t>56</a:t>
            </a:fld>
            <a:endParaRPr lang="en-US"/>
          </a:p>
        </p:txBody>
      </p:sp>
      <p:pic>
        <p:nvPicPr>
          <p:cNvPr id="8" name="Picture 7">
            <a:extLst>
              <a:ext uri="{FF2B5EF4-FFF2-40B4-BE49-F238E27FC236}">
                <a16:creationId xmlns:a16="http://schemas.microsoft.com/office/drawing/2014/main" id="{F3D34217-E8EE-FD46-AB8A-2C440AFE764B}"/>
              </a:ext>
            </a:extLst>
          </p:cNvPr>
          <p:cNvPicPr>
            <a:picLocks noChangeAspect="1"/>
          </p:cNvPicPr>
          <p:nvPr/>
        </p:nvPicPr>
        <p:blipFill rotWithShape="1">
          <a:blip r:embed="rId3"/>
          <a:srcRect r="72996"/>
          <a:stretch/>
        </p:blipFill>
        <p:spPr>
          <a:xfrm>
            <a:off x="650510" y="985771"/>
            <a:ext cx="1743036" cy="1876204"/>
          </a:xfrm>
          <a:prstGeom prst="rect">
            <a:avLst/>
          </a:prstGeom>
        </p:spPr>
      </p:pic>
      <p:pic>
        <p:nvPicPr>
          <p:cNvPr id="10" name="Picture 9">
            <a:extLst>
              <a:ext uri="{FF2B5EF4-FFF2-40B4-BE49-F238E27FC236}">
                <a16:creationId xmlns:a16="http://schemas.microsoft.com/office/drawing/2014/main" id="{77B67742-D387-4F47-BEE8-E5428B19E05D}"/>
              </a:ext>
            </a:extLst>
          </p:cNvPr>
          <p:cNvPicPr>
            <a:picLocks noChangeAspect="1"/>
          </p:cNvPicPr>
          <p:nvPr/>
        </p:nvPicPr>
        <p:blipFill>
          <a:blip r:embed="rId4"/>
          <a:stretch>
            <a:fillRect/>
          </a:stretch>
        </p:blipFill>
        <p:spPr>
          <a:xfrm>
            <a:off x="1894694" y="3061816"/>
            <a:ext cx="3105675" cy="359697"/>
          </a:xfrm>
          <a:prstGeom prst="rect">
            <a:avLst/>
          </a:prstGeom>
        </p:spPr>
      </p:pic>
      <p:sp>
        <p:nvSpPr>
          <p:cNvPr id="12" name="Content Placeholder 2">
            <a:extLst>
              <a:ext uri="{FF2B5EF4-FFF2-40B4-BE49-F238E27FC236}">
                <a16:creationId xmlns:a16="http://schemas.microsoft.com/office/drawing/2014/main" id="{633A63B4-96EE-2C40-AAC7-9F6AB3166022}"/>
              </a:ext>
            </a:extLst>
          </p:cNvPr>
          <p:cNvSpPr txBox="1">
            <a:spLocks/>
          </p:cNvSpPr>
          <p:nvPr/>
        </p:nvSpPr>
        <p:spPr>
          <a:xfrm>
            <a:off x="435864" y="4235866"/>
            <a:ext cx="10917936" cy="20755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Tx/>
              <a:buBlip>
                <a:blip r:embed="rId5"/>
              </a:buBlip>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 Inversion of a much smaller matrix</a:t>
            </a:r>
          </a:p>
          <a:p>
            <a:pPr marL="0" indent="0">
              <a:buNone/>
            </a:pPr>
            <a:endParaRPr lang="en-US" sz="800" dirty="0"/>
          </a:p>
          <a:p>
            <a:r>
              <a:rPr lang="en-US" dirty="0"/>
              <a:t> </a:t>
            </a:r>
          </a:p>
        </p:txBody>
      </p:sp>
      <p:sp>
        <p:nvSpPr>
          <p:cNvPr id="16" name="Rectangle 15">
            <a:extLst>
              <a:ext uri="{FF2B5EF4-FFF2-40B4-BE49-F238E27FC236}">
                <a16:creationId xmlns:a16="http://schemas.microsoft.com/office/drawing/2014/main" id="{5C925BF8-DAE1-FA48-8A4D-879F2E76C6A3}"/>
              </a:ext>
            </a:extLst>
          </p:cNvPr>
          <p:cNvSpPr/>
          <p:nvPr/>
        </p:nvSpPr>
        <p:spPr>
          <a:xfrm>
            <a:off x="2459664" y="5722254"/>
            <a:ext cx="9413603" cy="369332"/>
          </a:xfrm>
          <a:prstGeom prst="rect">
            <a:avLst/>
          </a:prstGeom>
        </p:spPr>
        <p:txBody>
          <a:bodyPr wrap="none">
            <a:spAutoFit/>
          </a:bodyPr>
          <a:lstStyle/>
          <a:p>
            <a:r>
              <a:rPr lang="en-US" i="1" dirty="0">
                <a:solidFill>
                  <a:schemeClr val="accent2">
                    <a:lumMod val="75000"/>
                  </a:schemeClr>
                </a:solidFill>
              </a:rPr>
              <a:t>[Dai, </a:t>
            </a:r>
            <a:r>
              <a:rPr lang="en-US" i="1" u="sng" dirty="0" err="1">
                <a:solidFill>
                  <a:schemeClr val="accent2">
                    <a:lumMod val="75000"/>
                  </a:schemeClr>
                </a:solidFill>
              </a:rPr>
              <a:t>Damianou</a:t>
            </a:r>
            <a:r>
              <a:rPr lang="en-US" i="1" dirty="0">
                <a:solidFill>
                  <a:schemeClr val="accent2">
                    <a:lumMod val="75000"/>
                  </a:schemeClr>
                </a:solidFill>
              </a:rPr>
              <a:t>, </a:t>
            </a:r>
            <a:r>
              <a:rPr lang="en-US" i="1" dirty="0" err="1">
                <a:solidFill>
                  <a:schemeClr val="accent2">
                    <a:lumMod val="75000"/>
                  </a:schemeClr>
                </a:solidFill>
              </a:rPr>
              <a:t>Hensman</a:t>
            </a:r>
            <a:r>
              <a:rPr lang="en-US" i="1" dirty="0">
                <a:solidFill>
                  <a:schemeClr val="accent2">
                    <a:lumMod val="75000"/>
                  </a:schemeClr>
                </a:solidFill>
              </a:rPr>
              <a:t>, Lawrence, “GP models with Parallelization and GPU acceleration”, 2014]</a:t>
            </a:r>
          </a:p>
        </p:txBody>
      </p:sp>
      <p:sp>
        <p:nvSpPr>
          <p:cNvPr id="17" name="TextBox 16">
            <a:extLst>
              <a:ext uri="{FF2B5EF4-FFF2-40B4-BE49-F238E27FC236}">
                <a16:creationId xmlns:a16="http://schemas.microsoft.com/office/drawing/2014/main" id="{BA652DCA-8622-004A-82D1-1143C27958E3}"/>
              </a:ext>
            </a:extLst>
          </p:cNvPr>
          <p:cNvSpPr txBox="1"/>
          <p:nvPr/>
        </p:nvSpPr>
        <p:spPr>
          <a:xfrm>
            <a:off x="5625011" y="4990777"/>
            <a:ext cx="2754216" cy="430887"/>
          </a:xfrm>
          <a:prstGeom prst="rect">
            <a:avLst/>
          </a:prstGeom>
          <a:noFill/>
        </p:spPr>
        <p:txBody>
          <a:bodyPr wrap="none" rtlCol="0">
            <a:spAutoFit/>
          </a:bodyPr>
          <a:lstStyle/>
          <a:p>
            <a:r>
              <a:rPr lang="en-US" sz="2200" i="1" dirty="0"/>
              <a:t>Parallel computations!</a:t>
            </a:r>
          </a:p>
        </p:txBody>
      </p:sp>
      <p:pic>
        <p:nvPicPr>
          <p:cNvPr id="20" name="Picture 19">
            <a:extLst>
              <a:ext uri="{FF2B5EF4-FFF2-40B4-BE49-F238E27FC236}">
                <a16:creationId xmlns:a16="http://schemas.microsoft.com/office/drawing/2014/main" id="{13134EBB-9975-704D-BF86-B6D7A51B27CD}"/>
              </a:ext>
            </a:extLst>
          </p:cNvPr>
          <p:cNvPicPr>
            <a:picLocks noChangeAspect="1"/>
          </p:cNvPicPr>
          <p:nvPr/>
        </p:nvPicPr>
        <p:blipFill rotWithShape="1">
          <a:blip r:embed="rId3"/>
          <a:srcRect l="30756" r="42241"/>
          <a:stretch/>
        </p:blipFill>
        <p:spPr>
          <a:xfrm>
            <a:off x="6068467" y="1083127"/>
            <a:ext cx="1743036" cy="1876204"/>
          </a:xfrm>
          <a:prstGeom prst="rect">
            <a:avLst/>
          </a:prstGeom>
        </p:spPr>
      </p:pic>
      <p:pic>
        <p:nvPicPr>
          <p:cNvPr id="21" name="Picture 20">
            <a:extLst>
              <a:ext uri="{FF2B5EF4-FFF2-40B4-BE49-F238E27FC236}">
                <a16:creationId xmlns:a16="http://schemas.microsoft.com/office/drawing/2014/main" id="{5A79ADC1-A82D-5349-A104-C6F8B7B4BE1A}"/>
              </a:ext>
            </a:extLst>
          </p:cNvPr>
          <p:cNvPicPr>
            <a:picLocks noChangeAspect="1"/>
          </p:cNvPicPr>
          <p:nvPr/>
        </p:nvPicPr>
        <p:blipFill rotWithShape="1">
          <a:blip r:embed="rId3"/>
          <a:srcRect l="61643"/>
          <a:stretch/>
        </p:blipFill>
        <p:spPr>
          <a:xfrm>
            <a:off x="3030438" y="1040734"/>
            <a:ext cx="2475876" cy="1876204"/>
          </a:xfrm>
          <a:prstGeom prst="rect">
            <a:avLst/>
          </a:prstGeom>
        </p:spPr>
      </p:pic>
      <p:pic>
        <p:nvPicPr>
          <p:cNvPr id="22" name="Picture 21">
            <a:extLst>
              <a:ext uri="{FF2B5EF4-FFF2-40B4-BE49-F238E27FC236}">
                <a16:creationId xmlns:a16="http://schemas.microsoft.com/office/drawing/2014/main" id="{4F342C03-4E67-4E4F-BAAD-A2AA8DBC64E7}"/>
              </a:ext>
            </a:extLst>
          </p:cNvPr>
          <p:cNvPicPr>
            <a:picLocks noChangeAspect="1"/>
          </p:cNvPicPr>
          <p:nvPr/>
        </p:nvPicPr>
        <p:blipFill>
          <a:blip r:embed="rId6"/>
          <a:stretch>
            <a:fillRect/>
          </a:stretch>
        </p:blipFill>
        <p:spPr>
          <a:xfrm>
            <a:off x="2543235" y="1854762"/>
            <a:ext cx="304800" cy="203200"/>
          </a:xfrm>
          <a:prstGeom prst="rect">
            <a:avLst/>
          </a:prstGeom>
        </p:spPr>
      </p:pic>
      <p:pic>
        <p:nvPicPr>
          <p:cNvPr id="23" name="Picture 22">
            <a:extLst>
              <a:ext uri="{FF2B5EF4-FFF2-40B4-BE49-F238E27FC236}">
                <a16:creationId xmlns:a16="http://schemas.microsoft.com/office/drawing/2014/main" id="{FD201BDA-DF71-8F46-933D-7FCA54DB1308}"/>
              </a:ext>
            </a:extLst>
          </p:cNvPr>
          <p:cNvPicPr>
            <a:picLocks noChangeAspect="1"/>
          </p:cNvPicPr>
          <p:nvPr/>
        </p:nvPicPr>
        <p:blipFill>
          <a:blip r:embed="rId7"/>
          <a:stretch>
            <a:fillRect/>
          </a:stretch>
        </p:blipFill>
        <p:spPr>
          <a:xfrm>
            <a:off x="5688717" y="1923873"/>
            <a:ext cx="304800" cy="127000"/>
          </a:xfrm>
          <a:prstGeom prst="rect">
            <a:avLst/>
          </a:prstGeom>
        </p:spPr>
      </p:pic>
      <p:pic>
        <p:nvPicPr>
          <p:cNvPr id="7" name="Picture 6">
            <a:extLst>
              <a:ext uri="{FF2B5EF4-FFF2-40B4-BE49-F238E27FC236}">
                <a16:creationId xmlns:a16="http://schemas.microsoft.com/office/drawing/2014/main" id="{AAAD3641-77E2-524B-B8C7-37F9C770722B}"/>
              </a:ext>
            </a:extLst>
          </p:cNvPr>
          <p:cNvPicPr>
            <a:picLocks noChangeAspect="1"/>
          </p:cNvPicPr>
          <p:nvPr/>
        </p:nvPicPr>
        <p:blipFill>
          <a:blip r:embed="rId8"/>
          <a:stretch>
            <a:fillRect/>
          </a:stretch>
        </p:blipFill>
        <p:spPr>
          <a:xfrm>
            <a:off x="932440" y="5012133"/>
            <a:ext cx="3636336" cy="359942"/>
          </a:xfrm>
          <a:prstGeom prst="rect">
            <a:avLst/>
          </a:prstGeom>
        </p:spPr>
      </p:pic>
    </p:spTree>
    <p:extLst>
      <p:ext uri="{BB962C8B-B14F-4D97-AF65-F5344CB8AC3E}">
        <p14:creationId xmlns:p14="http://schemas.microsoft.com/office/powerpoint/2010/main" val="27382869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C4580-9E0D-F848-B23D-10110F1DD40D}"/>
              </a:ext>
            </a:extLst>
          </p:cNvPr>
          <p:cNvSpPr>
            <a:spLocks noGrp="1"/>
          </p:cNvSpPr>
          <p:nvPr>
            <p:ph type="title"/>
          </p:nvPr>
        </p:nvSpPr>
        <p:spPr/>
        <p:txBody>
          <a:bodyPr>
            <a:normAutofit fontScale="90000"/>
          </a:bodyPr>
          <a:lstStyle/>
          <a:p>
            <a:r>
              <a:rPr lang="en-US" dirty="0"/>
              <a:t>Distributed computations with GPU acceleration</a:t>
            </a:r>
          </a:p>
        </p:txBody>
      </p:sp>
      <p:sp>
        <p:nvSpPr>
          <p:cNvPr id="3" name="Content Placeholder 2">
            <a:extLst>
              <a:ext uri="{FF2B5EF4-FFF2-40B4-BE49-F238E27FC236}">
                <a16:creationId xmlns:a16="http://schemas.microsoft.com/office/drawing/2014/main" id="{830CE0A9-5A63-DD47-811F-A5D295530588}"/>
              </a:ext>
            </a:extLst>
          </p:cNvPr>
          <p:cNvSpPr>
            <a:spLocks noGrp="1"/>
          </p:cNvSpPr>
          <p:nvPr>
            <p:ph idx="1"/>
          </p:nvPr>
        </p:nvSpPr>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Date Placeholder 3">
            <a:extLst>
              <a:ext uri="{FF2B5EF4-FFF2-40B4-BE49-F238E27FC236}">
                <a16:creationId xmlns:a16="http://schemas.microsoft.com/office/drawing/2014/main" id="{D0CE65EE-9D5C-DE47-A733-2AF9C8BA7A9D}"/>
              </a:ext>
            </a:extLst>
          </p:cNvPr>
          <p:cNvSpPr>
            <a:spLocks noGrp="1"/>
          </p:cNvSpPr>
          <p:nvPr>
            <p:ph type="dt" sz="half" idx="10"/>
          </p:nvPr>
        </p:nvSpPr>
        <p:spPr/>
        <p:txBody>
          <a:bodyPr/>
          <a:lstStyle/>
          <a:p>
            <a:fld id="{CDBCBEEF-020B-904E-AB75-B2BF6F308A64}" type="datetime1">
              <a:rPr lang="en-US" smtClean="0"/>
              <a:t>1/17/20</a:t>
            </a:fld>
            <a:endParaRPr lang="en-US"/>
          </a:p>
        </p:txBody>
      </p:sp>
      <p:sp>
        <p:nvSpPr>
          <p:cNvPr id="5" name="Footer Placeholder 4">
            <a:extLst>
              <a:ext uri="{FF2B5EF4-FFF2-40B4-BE49-F238E27FC236}">
                <a16:creationId xmlns:a16="http://schemas.microsoft.com/office/drawing/2014/main" id="{BC3DEA85-4683-5543-B658-ADA472D0FFF1}"/>
              </a:ext>
            </a:extLst>
          </p:cNvPr>
          <p:cNvSpPr>
            <a:spLocks noGrp="1"/>
          </p:cNvSpPr>
          <p:nvPr>
            <p:ph type="ftr" sz="quarter" idx="11"/>
          </p:nvPr>
        </p:nvSpPr>
        <p:spPr/>
        <p:txBody>
          <a:bodyPr/>
          <a:lstStyle/>
          <a:p>
            <a:r>
              <a:rPr lang="en-US"/>
              <a:t>A. Damianou</a:t>
            </a:r>
          </a:p>
        </p:txBody>
      </p:sp>
      <p:sp>
        <p:nvSpPr>
          <p:cNvPr id="6" name="Slide Number Placeholder 5">
            <a:extLst>
              <a:ext uri="{FF2B5EF4-FFF2-40B4-BE49-F238E27FC236}">
                <a16:creationId xmlns:a16="http://schemas.microsoft.com/office/drawing/2014/main" id="{A03898DB-3D3C-4645-BDB4-938F6F0A72B8}"/>
              </a:ext>
            </a:extLst>
          </p:cNvPr>
          <p:cNvSpPr>
            <a:spLocks noGrp="1"/>
          </p:cNvSpPr>
          <p:nvPr>
            <p:ph type="sldNum" sz="quarter" idx="12"/>
          </p:nvPr>
        </p:nvSpPr>
        <p:spPr/>
        <p:txBody>
          <a:bodyPr/>
          <a:lstStyle/>
          <a:p>
            <a:fld id="{95022B00-7660-2F4F-996E-9B30EF8E54CF}" type="slidenum">
              <a:rPr lang="en-US" smtClean="0"/>
              <a:t>57</a:t>
            </a:fld>
            <a:endParaRPr lang="en-US"/>
          </a:p>
        </p:txBody>
      </p:sp>
      <p:pic>
        <p:nvPicPr>
          <p:cNvPr id="8" name="Picture 7">
            <a:extLst>
              <a:ext uri="{FF2B5EF4-FFF2-40B4-BE49-F238E27FC236}">
                <a16:creationId xmlns:a16="http://schemas.microsoft.com/office/drawing/2014/main" id="{F3D34217-E8EE-FD46-AB8A-2C440AFE764B}"/>
              </a:ext>
            </a:extLst>
          </p:cNvPr>
          <p:cNvPicPr>
            <a:picLocks noChangeAspect="1"/>
          </p:cNvPicPr>
          <p:nvPr/>
        </p:nvPicPr>
        <p:blipFill rotWithShape="1">
          <a:blip r:embed="rId3"/>
          <a:srcRect r="72996"/>
          <a:stretch/>
        </p:blipFill>
        <p:spPr>
          <a:xfrm>
            <a:off x="650510" y="985771"/>
            <a:ext cx="1743036" cy="1876204"/>
          </a:xfrm>
          <a:prstGeom prst="rect">
            <a:avLst/>
          </a:prstGeom>
        </p:spPr>
      </p:pic>
      <p:pic>
        <p:nvPicPr>
          <p:cNvPr id="10" name="Picture 9">
            <a:extLst>
              <a:ext uri="{FF2B5EF4-FFF2-40B4-BE49-F238E27FC236}">
                <a16:creationId xmlns:a16="http://schemas.microsoft.com/office/drawing/2014/main" id="{77B67742-D387-4F47-BEE8-E5428B19E05D}"/>
              </a:ext>
            </a:extLst>
          </p:cNvPr>
          <p:cNvPicPr>
            <a:picLocks noChangeAspect="1"/>
          </p:cNvPicPr>
          <p:nvPr/>
        </p:nvPicPr>
        <p:blipFill>
          <a:blip r:embed="rId4"/>
          <a:stretch>
            <a:fillRect/>
          </a:stretch>
        </p:blipFill>
        <p:spPr>
          <a:xfrm>
            <a:off x="1894694" y="3061816"/>
            <a:ext cx="3105675" cy="359697"/>
          </a:xfrm>
          <a:prstGeom prst="rect">
            <a:avLst/>
          </a:prstGeom>
        </p:spPr>
      </p:pic>
      <p:sp>
        <p:nvSpPr>
          <p:cNvPr id="12" name="Content Placeholder 2">
            <a:extLst>
              <a:ext uri="{FF2B5EF4-FFF2-40B4-BE49-F238E27FC236}">
                <a16:creationId xmlns:a16="http://schemas.microsoft.com/office/drawing/2014/main" id="{633A63B4-96EE-2C40-AAC7-9F6AB3166022}"/>
              </a:ext>
            </a:extLst>
          </p:cNvPr>
          <p:cNvSpPr txBox="1">
            <a:spLocks/>
          </p:cNvSpPr>
          <p:nvPr/>
        </p:nvSpPr>
        <p:spPr>
          <a:xfrm>
            <a:off x="435864" y="4235866"/>
            <a:ext cx="10917936" cy="20755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Tx/>
              <a:buBlip>
                <a:blip r:embed="rId5"/>
              </a:buBlip>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 Inversion of a much smaller matrix</a:t>
            </a:r>
          </a:p>
          <a:p>
            <a:pPr marL="0" indent="0">
              <a:buNone/>
            </a:pPr>
            <a:endParaRPr lang="en-US" sz="800" dirty="0"/>
          </a:p>
          <a:p>
            <a:r>
              <a:rPr lang="en-US" dirty="0"/>
              <a:t> </a:t>
            </a:r>
          </a:p>
        </p:txBody>
      </p:sp>
      <p:sp>
        <p:nvSpPr>
          <p:cNvPr id="16" name="Rectangle 15">
            <a:extLst>
              <a:ext uri="{FF2B5EF4-FFF2-40B4-BE49-F238E27FC236}">
                <a16:creationId xmlns:a16="http://schemas.microsoft.com/office/drawing/2014/main" id="{5C925BF8-DAE1-FA48-8A4D-879F2E76C6A3}"/>
              </a:ext>
            </a:extLst>
          </p:cNvPr>
          <p:cNvSpPr/>
          <p:nvPr/>
        </p:nvSpPr>
        <p:spPr>
          <a:xfrm>
            <a:off x="2459664" y="5722254"/>
            <a:ext cx="9413603" cy="369332"/>
          </a:xfrm>
          <a:prstGeom prst="rect">
            <a:avLst/>
          </a:prstGeom>
        </p:spPr>
        <p:txBody>
          <a:bodyPr wrap="none">
            <a:spAutoFit/>
          </a:bodyPr>
          <a:lstStyle/>
          <a:p>
            <a:r>
              <a:rPr lang="en-US" i="1" dirty="0">
                <a:solidFill>
                  <a:schemeClr val="accent2">
                    <a:lumMod val="75000"/>
                  </a:schemeClr>
                </a:solidFill>
              </a:rPr>
              <a:t>[Dai, </a:t>
            </a:r>
            <a:r>
              <a:rPr lang="en-US" i="1" u="sng" dirty="0" err="1">
                <a:solidFill>
                  <a:schemeClr val="accent2">
                    <a:lumMod val="75000"/>
                  </a:schemeClr>
                </a:solidFill>
              </a:rPr>
              <a:t>Damianou</a:t>
            </a:r>
            <a:r>
              <a:rPr lang="en-US" i="1" dirty="0">
                <a:solidFill>
                  <a:schemeClr val="accent2">
                    <a:lumMod val="75000"/>
                  </a:schemeClr>
                </a:solidFill>
              </a:rPr>
              <a:t>, </a:t>
            </a:r>
            <a:r>
              <a:rPr lang="en-US" i="1" dirty="0" err="1">
                <a:solidFill>
                  <a:schemeClr val="accent2">
                    <a:lumMod val="75000"/>
                  </a:schemeClr>
                </a:solidFill>
              </a:rPr>
              <a:t>Hensman</a:t>
            </a:r>
            <a:r>
              <a:rPr lang="en-US" i="1" dirty="0">
                <a:solidFill>
                  <a:schemeClr val="accent2">
                    <a:lumMod val="75000"/>
                  </a:schemeClr>
                </a:solidFill>
              </a:rPr>
              <a:t>, Lawrence, “GP models with Parallelization and GPU acceleration”, 2014]</a:t>
            </a:r>
          </a:p>
        </p:txBody>
      </p:sp>
      <p:sp>
        <p:nvSpPr>
          <p:cNvPr id="17" name="TextBox 16">
            <a:extLst>
              <a:ext uri="{FF2B5EF4-FFF2-40B4-BE49-F238E27FC236}">
                <a16:creationId xmlns:a16="http://schemas.microsoft.com/office/drawing/2014/main" id="{BA652DCA-8622-004A-82D1-1143C27958E3}"/>
              </a:ext>
            </a:extLst>
          </p:cNvPr>
          <p:cNvSpPr txBox="1"/>
          <p:nvPr/>
        </p:nvSpPr>
        <p:spPr>
          <a:xfrm>
            <a:off x="5625011" y="4990777"/>
            <a:ext cx="2754216" cy="430887"/>
          </a:xfrm>
          <a:prstGeom prst="rect">
            <a:avLst/>
          </a:prstGeom>
          <a:noFill/>
        </p:spPr>
        <p:txBody>
          <a:bodyPr wrap="none" rtlCol="0">
            <a:spAutoFit/>
          </a:bodyPr>
          <a:lstStyle/>
          <a:p>
            <a:r>
              <a:rPr lang="en-US" sz="2200" i="1" dirty="0"/>
              <a:t>Parallel computations!</a:t>
            </a:r>
          </a:p>
        </p:txBody>
      </p:sp>
      <p:pic>
        <p:nvPicPr>
          <p:cNvPr id="20" name="Picture 19">
            <a:extLst>
              <a:ext uri="{FF2B5EF4-FFF2-40B4-BE49-F238E27FC236}">
                <a16:creationId xmlns:a16="http://schemas.microsoft.com/office/drawing/2014/main" id="{13134EBB-9975-704D-BF86-B6D7A51B27CD}"/>
              </a:ext>
            </a:extLst>
          </p:cNvPr>
          <p:cNvPicPr>
            <a:picLocks noChangeAspect="1"/>
          </p:cNvPicPr>
          <p:nvPr/>
        </p:nvPicPr>
        <p:blipFill rotWithShape="1">
          <a:blip r:embed="rId3"/>
          <a:srcRect l="30756" r="42241"/>
          <a:stretch/>
        </p:blipFill>
        <p:spPr>
          <a:xfrm>
            <a:off x="6068467" y="1083127"/>
            <a:ext cx="1743036" cy="1876204"/>
          </a:xfrm>
          <a:prstGeom prst="rect">
            <a:avLst/>
          </a:prstGeom>
        </p:spPr>
      </p:pic>
      <p:pic>
        <p:nvPicPr>
          <p:cNvPr id="21" name="Picture 20">
            <a:extLst>
              <a:ext uri="{FF2B5EF4-FFF2-40B4-BE49-F238E27FC236}">
                <a16:creationId xmlns:a16="http://schemas.microsoft.com/office/drawing/2014/main" id="{5A79ADC1-A82D-5349-A104-C6F8B7B4BE1A}"/>
              </a:ext>
            </a:extLst>
          </p:cNvPr>
          <p:cNvPicPr>
            <a:picLocks noChangeAspect="1"/>
          </p:cNvPicPr>
          <p:nvPr/>
        </p:nvPicPr>
        <p:blipFill rotWithShape="1">
          <a:blip r:embed="rId3"/>
          <a:srcRect l="61643"/>
          <a:stretch/>
        </p:blipFill>
        <p:spPr>
          <a:xfrm>
            <a:off x="3030438" y="1040734"/>
            <a:ext cx="2475876" cy="1876204"/>
          </a:xfrm>
          <a:prstGeom prst="rect">
            <a:avLst/>
          </a:prstGeom>
        </p:spPr>
      </p:pic>
      <p:pic>
        <p:nvPicPr>
          <p:cNvPr id="22" name="Picture 21">
            <a:extLst>
              <a:ext uri="{FF2B5EF4-FFF2-40B4-BE49-F238E27FC236}">
                <a16:creationId xmlns:a16="http://schemas.microsoft.com/office/drawing/2014/main" id="{4F342C03-4E67-4E4F-BAAD-A2AA8DBC64E7}"/>
              </a:ext>
            </a:extLst>
          </p:cNvPr>
          <p:cNvPicPr>
            <a:picLocks noChangeAspect="1"/>
          </p:cNvPicPr>
          <p:nvPr/>
        </p:nvPicPr>
        <p:blipFill>
          <a:blip r:embed="rId6"/>
          <a:stretch>
            <a:fillRect/>
          </a:stretch>
        </p:blipFill>
        <p:spPr>
          <a:xfrm>
            <a:off x="2543235" y="1854762"/>
            <a:ext cx="304800" cy="203200"/>
          </a:xfrm>
          <a:prstGeom prst="rect">
            <a:avLst/>
          </a:prstGeom>
        </p:spPr>
      </p:pic>
      <p:pic>
        <p:nvPicPr>
          <p:cNvPr id="23" name="Picture 22">
            <a:extLst>
              <a:ext uri="{FF2B5EF4-FFF2-40B4-BE49-F238E27FC236}">
                <a16:creationId xmlns:a16="http://schemas.microsoft.com/office/drawing/2014/main" id="{FD201BDA-DF71-8F46-933D-7FCA54DB1308}"/>
              </a:ext>
            </a:extLst>
          </p:cNvPr>
          <p:cNvPicPr>
            <a:picLocks noChangeAspect="1"/>
          </p:cNvPicPr>
          <p:nvPr/>
        </p:nvPicPr>
        <p:blipFill>
          <a:blip r:embed="rId7"/>
          <a:stretch>
            <a:fillRect/>
          </a:stretch>
        </p:blipFill>
        <p:spPr>
          <a:xfrm>
            <a:off x="5688717" y="1923873"/>
            <a:ext cx="304800" cy="127000"/>
          </a:xfrm>
          <a:prstGeom prst="rect">
            <a:avLst/>
          </a:prstGeom>
        </p:spPr>
      </p:pic>
      <p:pic>
        <p:nvPicPr>
          <p:cNvPr id="7" name="Picture 6">
            <a:extLst>
              <a:ext uri="{FF2B5EF4-FFF2-40B4-BE49-F238E27FC236}">
                <a16:creationId xmlns:a16="http://schemas.microsoft.com/office/drawing/2014/main" id="{AAAD3641-77E2-524B-B8C7-37F9C770722B}"/>
              </a:ext>
            </a:extLst>
          </p:cNvPr>
          <p:cNvPicPr>
            <a:picLocks noChangeAspect="1"/>
          </p:cNvPicPr>
          <p:nvPr/>
        </p:nvPicPr>
        <p:blipFill>
          <a:blip r:embed="rId8"/>
          <a:stretch>
            <a:fillRect/>
          </a:stretch>
        </p:blipFill>
        <p:spPr>
          <a:xfrm>
            <a:off x="932440" y="5012133"/>
            <a:ext cx="3636336" cy="359942"/>
          </a:xfrm>
          <a:prstGeom prst="rect">
            <a:avLst/>
          </a:prstGeom>
        </p:spPr>
      </p:pic>
    </p:spTree>
    <p:extLst>
      <p:ext uri="{BB962C8B-B14F-4D97-AF65-F5344CB8AC3E}">
        <p14:creationId xmlns:p14="http://schemas.microsoft.com/office/powerpoint/2010/main" val="31506172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AA164-5044-8A4C-928A-F6B347C822B3}"/>
              </a:ext>
            </a:extLst>
          </p:cNvPr>
          <p:cNvSpPr>
            <a:spLocks noGrp="1"/>
          </p:cNvSpPr>
          <p:nvPr>
            <p:ph type="title"/>
          </p:nvPr>
        </p:nvSpPr>
        <p:spPr/>
        <p:txBody>
          <a:bodyPr>
            <a:normAutofit/>
          </a:bodyPr>
          <a:lstStyle/>
          <a:p>
            <a:r>
              <a:rPr lang="en-US" sz="4000" dirty="0"/>
              <a:t>Linear scaling (</a:t>
            </a:r>
            <a:r>
              <a:rPr lang="en-US" sz="4000" dirty="0" err="1"/>
              <a:t>wrt</a:t>
            </a:r>
            <a:r>
              <a:rPr lang="en-US" sz="4000" dirty="0"/>
              <a:t> n) for training!</a:t>
            </a:r>
          </a:p>
        </p:txBody>
      </p:sp>
      <p:sp>
        <p:nvSpPr>
          <p:cNvPr id="4" name="Date Placeholder 3">
            <a:extLst>
              <a:ext uri="{FF2B5EF4-FFF2-40B4-BE49-F238E27FC236}">
                <a16:creationId xmlns:a16="http://schemas.microsoft.com/office/drawing/2014/main" id="{102E9F8C-BF49-8948-8CAA-E271A9B407B3}"/>
              </a:ext>
            </a:extLst>
          </p:cNvPr>
          <p:cNvSpPr>
            <a:spLocks noGrp="1"/>
          </p:cNvSpPr>
          <p:nvPr>
            <p:ph type="dt" sz="half" idx="10"/>
          </p:nvPr>
        </p:nvSpPr>
        <p:spPr/>
        <p:txBody>
          <a:bodyPr/>
          <a:lstStyle/>
          <a:p>
            <a:fld id="{CDBCBEEF-020B-904E-AB75-B2BF6F308A64}" type="datetime1">
              <a:rPr lang="en-US" smtClean="0"/>
              <a:t>1/17/20</a:t>
            </a:fld>
            <a:endParaRPr lang="en-US"/>
          </a:p>
        </p:txBody>
      </p:sp>
      <p:sp>
        <p:nvSpPr>
          <p:cNvPr id="5" name="Footer Placeholder 4">
            <a:extLst>
              <a:ext uri="{FF2B5EF4-FFF2-40B4-BE49-F238E27FC236}">
                <a16:creationId xmlns:a16="http://schemas.microsoft.com/office/drawing/2014/main" id="{6AD61CF0-DC0F-1748-A4CF-B4E485C6E14B}"/>
              </a:ext>
            </a:extLst>
          </p:cNvPr>
          <p:cNvSpPr>
            <a:spLocks noGrp="1"/>
          </p:cNvSpPr>
          <p:nvPr>
            <p:ph type="ftr" sz="quarter" idx="11"/>
          </p:nvPr>
        </p:nvSpPr>
        <p:spPr/>
        <p:txBody>
          <a:bodyPr/>
          <a:lstStyle/>
          <a:p>
            <a:r>
              <a:rPr lang="en-US"/>
              <a:t>A. Damianou</a:t>
            </a:r>
          </a:p>
        </p:txBody>
      </p:sp>
      <p:sp>
        <p:nvSpPr>
          <p:cNvPr id="6" name="Slide Number Placeholder 5">
            <a:extLst>
              <a:ext uri="{FF2B5EF4-FFF2-40B4-BE49-F238E27FC236}">
                <a16:creationId xmlns:a16="http://schemas.microsoft.com/office/drawing/2014/main" id="{EB99CB9F-6B30-8A41-81A7-123197ED1291}"/>
              </a:ext>
            </a:extLst>
          </p:cNvPr>
          <p:cNvSpPr>
            <a:spLocks noGrp="1"/>
          </p:cNvSpPr>
          <p:nvPr>
            <p:ph type="sldNum" sz="quarter" idx="12"/>
          </p:nvPr>
        </p:nvSpPr>
        <p:spPr/>
        <p:txBody>
          <a:bodyPr/>
          <a:lstStyle/>
          <a:p>
            <a:fld id="{95022B00-7660-2F4F-996E-9B30EF8E54CF}" type="slidenum">
              <a:rPr lang="en-US" smtClean="0"/>
              <a:t>58</a:t>
            </a:fld>
            <a:endParaRPr lang="en-US"/>
          </a:p>
        </p:txBody>
      </p:sp>
      <p:pic>
        <p:nvPicPr>
          <p:cNvPr id="7" name="Picture 6">
            <a:extLst>
              <a:ext uri="{FF2B5EF4-FFF2-40B4-BE49-F238E27FC236}">
                <a16:creationId xmlns:a16="http://schemas.microsoft.com/office/drawing/2014/main" id="{65CF1E65-4A4B-4344-BFC3-89A5BAEE7528}"/>
              </a:ext>
            </a:extLst>
          </p:cNvPr>
          <p:cNvPicPr>
            <a:picLocks noChangeAspect="1"/>
          </p:cNvPicPr>
          <p:nvPr/>
        </p:nvPicPr>
        <p:blipFill>
          <a:blip r:embed="rId2"/>
          <a:stretch>
            <a:fillRect/>
          </a:stretch>
        </p:blipFill>
        <p:spPr>
          <a:xfrm>
            <a:off x="838200" y="910780"/>
            <a:ext cx="7315200" cy="5100673"/>
          </a:xfrm>
          <a:prstGeom prst="rect">
            <a:avLst/>
          </a:prstGeom>
        </p:spPr>
      </p:pic>
    </p:spTree>
    <p:extLst>
      <p:ext uri="{BB962C8B-B14F-4D97-AF65-F5344CB8AC3E}">
        <p14:creationId xmlns:p14="http://schemas.microsoft.com/office/powerpoint/2010/main" val="19791361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DA9BB5-EFB1-F947-BE78-D5DDE92A42B0}"/>
              </a:ext>
            </a:extLst>
          </p:cNvPr>
          <p:cNvSpPr>
            <a:spLocks noGrp="1"/>
          </p:cNvSpPr>
          <p:nvPr>
            <p:ph type="dt" sz="half" idx="10"/>
          </p:nvPr>
        </p:nvSpPr>
        <p:spPr/>
        <p:txBody>
          <a:bodyPr/>
          <a:lstStyle/>
          <a:p>
            <a:fld id="{BD9D2048-F529-0C49-964B-5A68CFE754DC}" type="datetime1">
              <a:rPr lang="en-US" smtClean="0"/>
              <a:t>1/17/20</a:t>
            </a:fld>
            <a:endParaRPr lang="en-US"/>
          </a:p>
        </p:txBody>
      </p:sp>
      <p:sp>
        <p:nvSpPr>
          <p:cNvPr id="3" name="Footer Placeholder 2">
            <a:extLst>
              <a:ext uri="{FF2B5EF4-FFF2-40B4-BE49-F238E27FC236}">
                <a16:creationId xmlns:a16="http://schemas.microsoft.com/office/drawing/2014/main" id="{DF224B6D-7EAF-B244-8D76-60A381941F74}"/>
              </a:ext>
            </a:extLst>
          </p:cNvPr>
          <p:cNvSpPr>
            <a:spLocks noGrp="1"/>
          </p:cNvSpPr>
          <p:nvPr>
            <p:ph type="ftr" sz="quarter" idx="11"/>
          </p:nvPr>
        </p:nvSpPr>
        <p:spPr/>
        <p:txBody>
          <a:bodyPr/>
          <a:lstStyle/>
          <a:p>
            <a:r>
              <a:rPr lang="en-US"/>
              <a:t>A. Damianou</a:t>
            </a:r>
          </a:p>
        </p:txBody>
      </p:sp>
      <p:sp>
        <p:nvSpPr>
          <p:cNvPr id="4" name="Slide Number Placeholder 3">
            <a:extLst>
              <a:ext uri="{FF2B5EF4-FFF2-40B4-BE49-F238E27FC236}">
                <a16:creationId xmlns:a16="http://schemas.microsoft.com/office/drawing/2014/main" id="{3A9157F6-732F-EC49-B31B-D8845B77C667}"/>
              </a:ext>
            </a:extLst>
          </p:cNvPr>
          <p:cNvSpPr>
            <a:spLocks noGrp="1"/>
          </p:cNvSpPr>
          <p:nvPr>
            <p:ph type="sldNum" sz="quarter" idx="12"/>
          </p:nvPr>
        </p:nvSpPr>
        <p:spPr/>
        <p:txBody>
          <a:bodyPr/>
          <a:lstStyle/>
          <a:p>
            <a:fld id="{95022B00-7660-2F4F-996E-9B30EF8E54CF}" type="slidenum">
              <a:rPr lang="en-US" smtClean="0"/>
              <a:t>59</a:t>
            </a:fld>
            <a:endParaRPr lang="en-US"/>
          </a:p>
        </p:txBody>
      </p:sp>
      <p:pic>
        <p:nvPicPr>
          <p:cNvPr id="5" name="Picture 4">
            <a:extLst>
              <a:ext uri="{FF2B5EF4-FFF2-40B4-BE49-F238E27FC236}">
                <a16:creationId xmlns:a16="http://schemas.microsoft.com/office/drawing/2014/main" id="{80B0DA66-D98D-0E4A-B4C9-8D0934A3D137}"/>
              </a:ext>
            </a:extLst>
          </p:cNvPr>
          <p:cNvPicPr>
            <a:picLocks noChangeAspect="1"/>
          </p:cNvPicPr>
          <p:nvPr/>
        </p:nvPicPr>
        <p:blipFill>
          <a:blip r:embed="rId2"/>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B08C6152-BC74-8B4E-8025-B22DDD49B5DD}"/>
              </a:ext>
            </a:extLst>
          </p:cNvPr>
          <p:cNvPicPr>
            <a:picLocks noChangeAspect="1"/>
          </p:cNvPicPr>
          <p:nvPr/>
        </p:nvPicPr>
        <p:blipFill>
          <a:blip r:embed="rId3"/>
          <a:stretch>
            <a:fillRect/>
          </a:stretch>
        </p:blipFill>
        <p:spPr>
          <a:xfrm>
            <a:off x="0" y="0"/>
            <a:ext cx="12192000" cy="6847930"/>
          </a:xfrm>
          <a:prstGeom prst="rect">
            <a:avLst/>
          </a:prstGeom>
        </p:spPr>
      </p:pic>
    </p:spTree>
    <p:extLst>
      <p:ext uri="{BB962C8B-B14F-4D97-AF65-F5344CB8AC3E}">
        <p14:creationId xmlns:p14="http://schemas.microsoft.com/office/powerpoint/2010/main" val="2241356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787894-E169-6A4D-A488-D0098C3D9A2A}"/>
              </a:ext>
            </a:extLst>
          </p:cNvPr>
          <p:cNvSpPr>
            <a:spLocks noGrp="1"/>
          </p:cNvSpPr>
          <p:nvPr>
            <p:ph type="dt" sz="half" idx="10"/>
          </p:nvPr>
        </p:nvSpPr>
        <p:spPr/>
        <p:txBody>
          <a:bodyPr/>
          <a:lstStyle/>
          <a:p>
            <a:fld id="{BD9D2048-F529-0C49-964B-5A68CFE754DC}" type="datetime1">
              <a:rPr lang="en-US" smtClean="0"/>
              <a:t>1/17/20</a:t>
            </a:fld>
            <a:endParaRPr lang="en-US"/>
          </a:p>
        </p:txBody>
      </p:sp>
      <p:sp>
        <p:nvSpPr>
          <p:cNvPr id="3" name="Footer Placeholder 2">
            <a:extLst>
              <a:ext uri="{FF2B5EF4-FFF2-40B4-BE49-F238E27FC236}">
                <a16:creationId xmlns:a16="http://schemas.microsoft.com/office/drawing/2014/main" id="{5A61AD55-A312-9F4E-805A-C2DB5874547E}"/>
              </a:ext>
            </a:extLst>
          </p:cNvPr>
          <p:cNvSpPr>
            <a:spLocks noGrp="1"/>
          </p:cNvSpPr>
          <p:nvPr>
            <p:ph type="ftr" sz="quarter" idx="11"/>
          </p:nvPr>
        </p:nvSpPr>
        <p:spPr/>
        <p:txBody>
          <a:bodyPr/>
          <a:lstStyle/>
          <a:p>
            <a:r>
              <a:rPr lang="en-US"/>
              <a:t>A. Damianou</a:t>
            </a:r>
          </a:p>
        </p:txBody>
      </p:sp>
      <p:sp>
        <p:nvSpPr>
          <p:cNvPr id="4" name="Slide Number Placeholder 3">
            <a:extLst>
              <a:ext uri="{FF2B5EF4-FFF2-40B4-BE49-F238E27FC236}">
                <a16:creationId xmlns:a16="http://schemas.microsoft.com/office/drawing/2014/main" id="{6651E152-18FF-7042-A661-B9AF0E01038D}"/>
              </a:ext>
            </a:extLst>
          </p:cNvPr>
          <p:cNvSpPr>
            <a:spLocks noGrp="1"/>
          </p:cNvSpPr>
          <p:nvPr>
            <p:ph type="sldNum" sz="quarter" idx="12"/>
          </p:nvPr>
        </p:nvSpPr>
        <p:spPr/>
        <p:txBody>
          <a:bodyPr/>
          <a:lstStyle/>
          <a:p>
            <a:fld id="{95022B00-7660-2F4F-996E-9B30EF8E54CF}" type="slidenum">
              <a:rPr lang="en-US" smtClean="0"/>
              <a:t>6</a:t>
            </a:fld>
            <a:endParaRPr lang="en-US"/>
          </a:p>
        </p:txBody>
      </p:sp>
      <p:cxnSp>
        <p:nvCxnSpPr>
          <p:cNvPr id="6" name="Straight Connector 5">
            <a:extLst>
              <a:ext uri="{FF2B5EF4-FFF2-40B4-BE49-F238E27FC236}">
                <a16:creationId xmlns:a16="http://schemas.microsoft.com/office/drawing/2014/main" id="{26E251F0-A6A9-FE41-934F-579F6C497E72}"/>
              </a:ext>
            </a:extLst>
          </p:cNvPr>
          <p:cNvCxnSpPr/>
          <p:nvPr/>
        </p:nvCxnSpPr>
        <p:spPr>
          <a:xfrm>
            <a:off x="1143000" y="428629"/>
            <a:ext cx="0" cy="5757862"/>
          </a:xfrm>
          <a:prstGeom prst="line">
            <a:avLst/>
          </a:prstGeom>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86D1914-EF4F-1C43-9653-5CD427C45941}"/>
              </a:ext>
            </a:extLst>
          </p:cNvPr>
          <p:cNvSpPr/>
          <p:nvPr/>
        </p:nvSpPr>
        <p:spPr>
          <a:xfrm>
            <a:off x="1057275" y="842971"/>
            <a:ext cx="185738"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A780A73-A639-5944-856A-7DB25C2F006A}"/>
              </a:ext>
            </a:extLst>
          </p:cNvPr>
          <p:cNvSpPr/>
          <p:nvPr/>
        </p:nvSpPr>
        <p:spPr>
          <a:xfrm>
            <a:off x="1050131" y="1724027"/>
            <a:ext cx="185738"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FEFD5B8-A1C9-E440-A39D-7842E7ACBE31}"/>
              </a:ext>
            </a:extLst>
          </p:cNvPr>
          <p:cNvSpPr/>
          <p:nvPr/>
        </p:nvSpPr>
        <p:spPr>
          <a:xfrm>
            <a:off x="1050131" y="2651922"/>
            <a:ext cx="185738"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7B78E19-0D98-D649-9205-F1BE6E05A556}"/>
              </a:ext>
            </a:extLst>
          </p:cNvPr>
          <p:cNvSpPr/>
          <p:nvPr/>
        </p:nvSpPr>
        <p:spPr>
          <a:xfrm>
            <a:off x="1050131" y="3658398"/>
            <a:ext cx="185738"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BF82DD7-B5E0-2A40-902B-BD64E1C883D6}"/>
              </a:ext>
            </a:extLst>
          </p:cNvPr>
          <p:cNvSpPr/>
          <p:nvPr/>
        </p:nvSpPr>
        <p:spPr>
          <a:xfrm>
            <a:off x="1050131" y="4618443"/>
            <a:ext cx="185738"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6F6893F-42BA-7140-936C-504979FB4941}"/>
              </a:ext>
            </a:extLst>
          </p:cNvPr>
          <p:cNvSpPr/>
          <p:nvPr/>
        </p:nvSpPr>
        <p:spPr>
          <a:xfrm>
            <a:off x="1057275" y="5649926"/>
            <a:ext cx="185738"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F256997-E50E-324F-9569-1F431A370262}"/>
              </a:ext>
            </a:extLst>
          </p:cNvPr>
          <p:cNvSpPr txBox="1"/>
          <p:nvPr/>
        </p:nvSpPr>
        <p:spPr>
          <a:xfrm>
            <a:off x="1414461" y="685804"/>
            <a:ext cx="2163541" cy="646331"/>
          </a:xfrm>
          <a:prstGeom prst="rect">
            <a:avLst/>
          </a:prstGeom>
          <a:noFill/>
        </p:spPr>
        <p:txBody>
          <a:bodyPr wrap="none" rtlCol="0">
            <a:spAutoFit/>
          </a:bodyPr>
          <a:lstStyle/>
          <a:p>
            <a:pPr algn="ctr"/>
            <a:r>
              <a:rPr lang="en-US" dirty="0"/>
              <a:t>BSc Informatics &amp; </a:t>
            </a:r>
          </a:p>
          <a:p>
            <a:pPr algn="ctr"/>
            <a:r>
              <a:rPr lang="en-US" dirty="0"/>
              <a:t>Telecommunications </a:t>
            </a:r>
          </a:p>
        </p:txBody>
      </p:sp>
      <p:sp>
        <p:nvSpPr>
          <p:cNvPr id="16" name="TextBox 15">
            <a:extLst>
              <a:ext uri="{FF2B5EF4-FFF2-40B4-BE49-F238E27FC236}">
                <a16:creationId xmlns:a16="http://schemas.microsoft.com/office/drawing/2014/main" id="{D68BB6A6-BFC0-494F-8978-5711B660C7AE}"/>
              </a:ext>
            </a:extLst>
          </p:cNvPr>
          <p:cNvSpPr txBox="1"/>
          <p:nvPr/>
        </p:nvSpPr>
        <p:spPr>
          <a:xfrm>
            <a:off x="1414461" y="1647265"/>
            <a:ext cx="2148024" cy="369332"/>
          </a:xfrm>
          <a:prstGeom prst="rect">
            <a:avLst/>
          </a:prstGeom>
          <a:noFill/>
        </p:spPr>
        <p:txBody>
          <a:bodyPr wrap="none" rtlCol="0">
            <a:spAutoFit/>
          </a:bodyPr>
          <a:lstStyle/>
          <a:p>
            <a:r>
              <a:rPr lang="en-US" dirty="0"/>
              <a:t>MSc Informatics &amp; AI</a:t>
            </a:r>
          </a:p>
        </p:txBody>
      </p:sp>
      <p:sp>
        <p:nvSpPr>
          <p:cNvPr id="17" name="TextBox 16">
            <a:extLst>
              <a:ext uri="{FF2B5EF4-FFF2-40B4-BE49-F238E27FC236}">
                <a16:creationId xmlns:a16="http://schemas.microsoft.com/office/drawing/2014/main" id="{F2F7B5E0-579F-DE40-8A1B-E8F2939131B4}"/>
              </a:ext>
            </a:extLst>
          </p:cNvPr>
          <p:cNvSpPr txBox="1"/>
          <p:nvPr/>
        </p:nvSpPr>
        <p:spPr>
          <a:xfrm>
            <a:off x="1414461" y="2578003"/>
            <a:ext cx="2300630" cy="369332"/>
          </a:xfrm>
          <a:prstGeom prst="rect">
            <a:avLst/>
          </a:prstGeom>
          <a:noFill/>
        </p:spPr>
        <p:txBody>
          <a:bodyPr wrap="none" rtlCol="0">
            <a:spAutoFit/>
          </a:bodyPr>
          <a:lstStyle/>
          <a:p>
            <a:r>
              <a:rPr lang="en-US" dirty="0"/>
              <a:t>PhD Machine Learning</a:t>
            </a:r>
          </a:p>
        </p:txBody>
      </p:sp>
      <p:sp>
        <p:nvSpPr>
          <p:cNvPr id="18" name="TextBox 17">
            <a:extLst>
              <a:ext uri="{FF2B5EF4-FFF2-40B4-BE49-F238E27FC236}">
                <a16:creationId xmlns:a16="http://schemas.microsoft.com/office/drawing/2014/main" id="{C337A1F5-BE35-9C46-B2DD-BD4BD6091F1C}"/>
              </a:ext>
            </a:extLst>
          </p:cNvPr>
          <p:cNvSpPr txBox="1"/>
          <p:nvPr/>
        </p:nvSpPr>
        <p:spPr>
          <a:xfrm>
            <a:off x="1414461" y="3557871"/>
            <a:ext cx="2642711" cy="369332"/>
          </a:xfrm>
          <a:prstGeom prst="rect">
            <a:avLst/>
          </a:prstGeom>
          <a:noFill/>
        </p:spPr>
        <p:txBody>
          <a:bodyPr wrap="none" rtlCol="0">
            <a:spAutoFit/>
          </a:bodyPr>
          <a:lstStyle/>
          <a:p>
            <a:r>
              <a:rPr lang="en-US" dirty="0"/>
              <a:t>Researcher ML &amp; Robotics</a:t>
            </a:r>
          </a:p>
        </p:txBody>
      </p:sp>
      <p:sp>
        <p:nvSpPr>
          <p:cNvPr id="19" name="TextBox 18">
            <a:extLst>
              <a:ext uri="{FF2B5EF4-FFF2-40B4-BE49-F238E27FC236}">
                <a16:creationId xmlns:a16="http://schemas.microsoft.com/office/drawing/2014/main" id="{F9C17D3C-2C70-3B44-91E6-A4DEBACC7C0B}"/>
              </a:ext>
            </a:extLst>
          </p:cNvPr>
          <p:cNvSpPr txBox="1"/>
          <p:nvPr/>
        </p:nvSpPr>
        <p:spPr>
          <a:xfrm>
            <a:off x="1438275" y="4527350"/>
            <a:ext cx="939360" cy="369332"/>
          </a:xfrm>
          <a:prstGeom prst="rect">
            <a:avLst/>
          </a:prstGeom>
          <a:noFill/>
        </p:spPr>
        <p:txBody>
          <a:bodyPr wrap="none" rtlCol="0">
            <a:spAutoFit/>
          </a:bodyPr>
          <a:lstStyle/>
          <a:p>
            <a:r>
              <a:rPr lang="en-US" dirty="0"/>
              <a:t>Start-up</a:t>
            </a:r>
          </a:p>
        </p:txBody>
      </p:sp>
      <p:sp>
        <p:nvSpPr>
          <p:cNvPr id="20" name="TextBox 19">
            <a:extLst>
              <a:ext uri="{FF2B5EF4-FFF2-40B4-BE49-F238E27FC236}">
                <a16:creationId xmlns:a16="http://schemas.microsoft.com/office/drawing/2014/main" id="{3D739C7D-471F-4241-8B3B-D4DC5704AD05}"/>
              </a:ext>
            </a:extLst>
          </p:cNvPr>
          <p:cNvSpPr txBox="1"/>
          <p:nvPr/>
        </p:nvSpPr>
        <p:spPr>
          <a:xfrm>
            <a:off x="1420371" y="5529527"/>
            <a:ext cx="184731" cy="369332"/>
          </a:xfrm>
          <a:prstGeom prst="rect">
            <a:avLst/>
          </a:prstGeom>
          <a:noFill/>
        </p:spPr>
        <p:txBody>
          <a:bodyPr wrap="none" rtlCol="0">
            <a:spAutoFit/>
          </a:bodyPr>
          <a:lstStyle/>
          <a:p>
            <a:endParaRPr lang="en-US" b="1" dirty="0"/>
          </a:p>
        </p:txBody>
      </p:sp>
      <p:sp>
        <p:nvSpPr>
          <p:cNvPr id="22" name="TextBox 21">
            <a:extLst>
              <a:ext uri="{FF2B5EF4-FFF2-40B4-BE49-F238E27FC236}">
                <a16:creationId xmlns:a16="http://schemas.microsoft.com/office/drawing/2014/main" id="{8B9014B6-AA73-484D-8E9B-78E800BF481A}"/>
              </a:ext>
            </a:extLst>
          </p:cNvPr>
          <p:cNvSpPr txBox="1"/>
          <p:nvPr/>
        </p:nvSpPr>
        <p:spPr>
          <a:xfrm>
            <a:off x="1576550" y="5050324"/>
            <a:ext cx="1551130" cy="369332"/>
          </a:xfrm>
          <a:prstGeom prst="rect">
            <a:avLst/>
          </a:prstGeom>
          <a:noFill/>
        </p:spPr>
        <p:txBody>
          <a:bodyPr wrap="none" rtlCol="0">
            <a:spAutoFit/>
          </a:bodyPr>
          <a:lstStyle/>
          <a:p>
            <a:r>
              <a:rPr lang="en-US" b="1" dirty="0"/>
              <a:t>ATI Fellowship</a:t>
            </a:r>
          </a:p>
        </p:txBody>
      </p:sp>
    </p:spTree>
    <p:extLst>
      <p:ext uri="{BB962C8B-B14F-4D97-AF65-F5344CB8AC3E}">
        <p14:creationId xmlns:p14="http://schemas.microsoft.com/office/powerpoint/2010/main" val="21867178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DA9BB5-EFB1-F947-BE78-D5DDE92A42B0}"/>
              </a:ext>
            </a:extLst>
          </p:cNvPr>
          <p:cNvSpPr>
            <a:spLocks noGrp="1"/>
          </p:cNvSpPr>
          <p:nvPr>
            <p:ph type="dt" sz="half" idx="10"/>
          </p:nvPr>
        </p:nvSpPr>
        <p:spPr/>
        <p:txBody>
          <a:bodyPr/>
          <a:lstStyle/>
          <a:p>
            <a:fld id="{BD9D2048-F529-0C49-964B-5A68CFE754DC}" type="datetime1">
              <a:rPr lang="en-US" smtClean="0"/>
              <a:t>1/17/20</a:t>
            </a:fld>
            <a:endParaRPr lang="en-US"/>
          </a:p>
        </p:txBody>
      </p:sp>
      <p:sp>
        <p:nvSpPr>
          <p:cNvPr id="3" name="Footer Placeholder 2">
            <a:extLst>
              <a:ext uri="{FF2B5EF4-FFF2-40B4-BE49-F238E27FC236}">
                <a16:creationId xmlns:a16="http://schemas.microsoft.com/office/drawing/2014/main" id="{DF224B6D-7EAF-B244-8D76-60A381941F74}"/>
              </a:ext>
            </a:extLst>
          </p:cNvPr>
          <p:cNvSpPr>
            <a:spLocks noGrp="1"/>
          </p:cNvSpPr>
          <p:nvPr>
            <p:ph type="ftr" sz="quarter" idx="11"/>
          </p:nvPr>
        </p:nvSpPr>
        <p:spPr/>
        <p:txBody>
          <a:bodyPr/>
          <a:lstStyle/>
          <a:p>
            <a:r>
              <a:rPr lang="en-US"/>
              <a:t>A. Damianou</a:t>
            </a:r>
          </a:p>
        </p:txBody>
      </p:sp>
      <p:sp>
        <p:nvSpPr>
          <p:cNvPr id="4" name="Slide Number Placeholder 3">
            <a:extLst>
              <a:ext uri="{FF2B5EF4-FFF2-40B4-BE49-F238E27FC236}">
                <a16:creationId xmlns:a16="http://schemas.microsoft.com/office/drawing/2014/main" id="{3A9157F6-732F-EC49-B31B-D8845B77C667}"/>
              </a:ext>
            </a:extLst>
          </p:cNvPr>
          <p:cNvSpPr>
            <a:spLocks noGrp="1"/>
          </p:cNvSpPr>
          <p:nvPr>
            <p:ph type="sldNum" sz="quarter" idx="12"/>
          </p:nvPr>
        </p:nvSpPr>
        <p:spPr/>
        <p:txBody>
          <a:bodyPr/>
          <a:lstStyle/>
          <a:p>
            <a:fld id="{95022B00-7660-2F4F-996E-9B30EF8E54CF}" type="slidenum">
              <a:rPr lang="en-US" smtClean="0"/>
              <a:t>60</a:t>
            </a:fld>
            <a:endParaRPr lang="en-US"/>
          </a:p>
        </p:txBody>
      </p:sp>
      <p:pic>
        <p:nvPicPr>
          <p:cNvPr id="5" name="Picture 4">
            <a:extLst>
              <a:ext uri="{FF2B5EF4-FFF2-40B4-BE49-F238E27FC236}">
                <a16:creationId xmlns:a16="http://schemas.microsoft.com/office/drawing/2014/main" id="{D472A8CB-C6E2-5640-B6B0-CB3E14CEE9C6}"/>
              </a:ext>
            </a:extLst>
          </p:cNvPr>
          <p:cNvPicPr>
            <a:picLocks noChangeAspect="1"/>
          </p:cNvPicPr>
          <p:nvPr/>
        </p:nvPicPr>
        <p:blipFill>
          <a:blip r:embed="rId2"/>
          <a:stretch>
            <a:fillRect/>
          </a:stretch>
        </p:blipFill>
        <p:spPr>
          <a:xfrm>
            <a:off x="0" y="0"/>
            <a:ext cx="12192000" cy="6847930"/>
          </a:xfrm>
          <a:prstGeom prst="rect">
            <a:avLst/>
          </a:prstGeom>
        </p:spPr>
      </p:pic>
    </p:spTree>
    <p:extLst>
      <p:ext uri="{BB962C8B-B14F-4D97-AF65-F5344CB8AC3E}">
        <p14:creationId xmlns:p14="http://schemas.microsoft.com/office/powerpoint/2010/main" val="12853137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DA9BB5-EFB1-F947-BE78-D5DDE92A42B0}"/>
              </a:ext>
            </a:extLst>
          </p:cNvPr>
          <p:cNvSpPr>
            <a:spLocks noGrp="1"/>
          </p:cNvSpPr>
          <p:nvPr>
            <p:ph type="dt" sz="half" idx="10"/>
          </p:nvPr>
        </p:nvSpPr>
        <p:spPr/>
        <p:txBody>
          <a:bodyPr/>
          <a:lstStyle/>
          <a:p>
            <a:fld id="{BD9D2048-F529-0C49-964B-5A68CFE754DC}" type="datetime1">
              <a:rPr lang="en-US" smtClean="0"/>
              <a:t>1/17/20</a:t>
            </a:fld>
            <a:endParaRPr lang="en-US"/>
          </a:p>
        </p:txBody>
      </p:sp>
      <p:sp>
        <p:nvSpPr>
          <p:cNvPr id="3" name="Footer Placeholder 2">
            <a:extLst>
              <a:ext uri="{FF2B5EF4-FFF2-40B4-BE49-F238E27FC236}">
                <a16:creationId xmlns:a16="http://schemas.microsoft.com/office/drawing/2014/main" id="{DF224B6D-7EAF-B244-8D76-60A381941F74}"/>
              </a:ext>
            </a:extLst>
          </p:cNvPr>
          <p:cNvSpPr>
            <a:spLocks noGrp="1"/>
          </p:cNvSpPr>
          <p:nvPr>
            <p:ph type="ftr" sz="quarter" idx="11"/>
          </p:nvPr>
        </p:nvSpPr>
        <p:spPr/>
        <p:txBody>
          <a:bodyPr/>
          <a:lstStyle/>
          <a:p>
            <a:r>
              <a:rPr lang="en-US"/>
              <a:t>A. Damianou</a:t>
            </a:r>
          </a:p>
        </p:txBody>
      </p:sp>
      <p:sp>
        <p:nvSpPr>
          <p:cNvPr id="4" name="Slide Number Placeholder 3">
            <a:extLst>
              <a:ext uri="{FF2B5EF4-FFF2-40B4-BE49-F238E27FC236}">
                <a16:creationId xmlns:a16="http://schemas.microsoft.com/office/drawing/2014/main" id="{3A9157F6-732F-EC49-B31B-D8845B77C667}"/>
              </a:ext>
            </a:extLst>
          </p:cNvPr>
          <p:cNvSpPr>
            <a:spLocks noGrp="1"/>
          </p:cNvSpPr>
          <p:nvPr>
            <p:ph type="sldNum" sz="quarter" idx="12"/>
          </p:nvPr>
        </p:nvSpPr>
        <p:spPr/>
        <p:txBody>
          <a:bodyPr/>
          <a:lstStyle/>
          <a:p>
            <a:fld id="{95022B00-7660-2F4F-996E-9B30EF8E54CF}" type="slidenum">
              <a:rPr lang="en-US" smtClean="0"/>
              <a:t>61</a:t>
            </a:fld>
            <a:endParaRPr lang="en-US"/>
          </a:p>
        </p:txBody>
      </p:sp>
      <p:pic>
        <p:nvPicPr>
          <p:cNvPr id="5" name="Picture 4">
            <a:extLst>
              <a:ext uri="{FF2B5EF4-FFF2-40B4-BE49-F238E27FC236}">
                <a16:creationId xmlns:a16="http://schemas.microsoft.com/office/drawing/2014/main" id="{C5AAC252-3E98-784A-B68C-11AD919EBA9E}"/>
              </a:ext>
            </a:extLst>
          </p:cNvPr>
          <p:cNvPicPr>
            <a:picLocks noChangeAspect="1"/>
          </p:cNvPicPr>
          <p:nvPr/>
        </p:nvPicPr>
        <p:blipFill>
          <a:blip r:embed="rId2"/>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FA1EE7BF-6BAC-4E4A-BB63-CF220F2B4761}"/>
              </a:ext>
            </a:extLst>
          </p:cNvPr>
          <p:cNvPicPr>
            <a:picLocks noChangeAspect="1"/>
          </p:cNvPicPr>
          <p:nvPr/>
        </p:nvPicPr>
        <p:blipFill>
          <a:blip r:embed="rId3"/>
          <a:stretch>
            <a:fillRect/>
          </a:stretch>
        </p:blipFill>
        <p:spPr>
          <a:xfrm>
            <a:off x="0" y="0"/>
            <a:ext cx="12192000" cy="6847930"/>
          </a:xfrm>
          <a:prstGeom prst="rect">
            <a:avLst/>
          </a:prstGeom>
        </p:spPr>
      </p:pic>
      <p:sp>
        <p:nvSpPr>
          <p:cNvPr id="7" name="TextBox 6">
            <a:extLst>
              <a:ext uri="{FF2B5EF4-FFF2-40B4-BE49-F238E27FC236}">
                <a16:creationId xmlns:a16="http://schemas.microsoft.com/office/drawing/2014/main" id="{C2687BB2-DD5E-6D4E-AC11-185D9844EF33}"/>
              </a:ext>
            </a:extLst>
          </p:cNvPr>
          <p:cNvSpPr txBox="1"/>
          <p:nvPr/>
        </p:nvSpPr>
        <p:spPr>
          <a:xfrm>
            <a:off x="9442383" y="3270076"/>
            <a:ext cx="1509388" cy="307777"/>
          </a:xfrm>
          <a:prstGeom prst="rect">
            <a:avLst/>
          </a:prstGeom>
          <a:noFill/>
        </p:spPr>
        <p:txBody>
          <a:bodyPr wrap="none" rtlCol="0">
            <a:spAutoFit/>
          </a:bodyPr>
          <a:lstStyle/>
          <a:p>
            <a:r>
              <a:rPr lang="en-US" sz="1400" i="1" dirty="0"/>
              <a:t>[</a:t>
            </a:r>
            <a:r>
              <a:rPr lang="en-US" sz="1400" i="1" dirty="0" err="1"/>
              <a:t>Pleiss</a:t>
            </a:r>
            <a:r>
              <a:rPr lang="en-US" sz="1400" i="1" dirty="0"/>
              <a:t> et al. 2018]</a:t>
            </a:r>
          </a:p>
        </p:txBody>
      </p:sp>
    </p:spTree>
    <p:extLst>
      <p:ext uri="{BB962C8B-B14F-4D97-AF65-F5344CB8AC3E}">
        <p14:creationId xmlns:p14="http://schemas.microsoft.com/office/powerpoint/2010/main" val="25653679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DA9BB5-EFB1-F947-BE78-D5DDE92A42B0}"/>
              </a:ext>
            </a:extLst>
          </p:cNvPr>
          <p:cNvSpPr>
            <a:spLocks noGrp="1"/>
          </p:cNvSpPr>
          <p:nvPr>
            <p:ph type="dt" sz="half" idx="10"/>
          </p:nvPr>
        </p:nvSpPr>
        <p:spPr/>
        <p:txBody>
          <a:bodyPr/>
          <a:lstStyle/>
          <a:p>
            <a:fld id="{BD9D2048-F529-0C49-964B-5A68CFE754DC}" type="datetime1">
              <a:rPr lang="en-US" smtClean="0"/>
              <a:t>1/17/20</a:t>
            </a:fld>
            <a:endParaRPr lang="en-US"/>
          </a:p>
        </p:txBody>
      </p:sp>
      <p:sp>
        <p:nvSpPr>
          <p:cNvPr id="3" name="Footer Placeholder 2">
            <a:extLst>
              <a:ext uri="{FF2B5EF4-FFF2-40B4-BE49-F238E27FC236}">
                <a16:creationId xmlns:a16="http://schemas.microsoft.com/office/drawing/2014/main" id="{DF224B6D-7EAF-B244-8D76-60A381941F74}"/>
              </a:ext>
            </a:extLst>
          </p:cNvPr>
          <p:cNvSpPr>
            <a:spLocks noGrp="1"/>
          </p:cNvSpPr>
          <p:nvPr>
            <p:ph type="ftr" sz="quarter" idx="11"/>
          </p:nvPr>
        </p:nvSpPr>
        <p:spPr/>
        <p:txBody>
          <a:bodyPr/>
          <a:lstStyle/>
          <a:p>
            <a:r>
              <a:rPr lang="en-US"/>
              <a:t>A. Damianou</a:t>
            </a:r>
          </a:p>
        </p:txBody>
      </p:sp>
      <p:sp>
        <p:nvSpPr>
          <p:cNvPr id="4" name="Slide Number Placeholder 3">
            <a:extLst>
              <a:ext uri="{FF2B5EF4-FFF2-40B4-BE49-F238E27FC236}">
                <a16:creationId xmlns:a16="http://schemas.microsoft.com/office/drawing/2014/main" id="{3A9157F6-732F-EC49-B31B-D8845B77C667}"/>
              </a:ext>
            </a:extLst>
          </p:cNvPr>
          <p:cNvSpPr>
            <a:spLocks noGrp="1"/>
          </p:cNvSpPr>
          <p:nvPr>
            <p:ph type="sldNum" sz="quarter" idx="12"/>
          </p:nvPr>
        </p:nvSpPr>
        <p:spPr/>
        <p:txBody>
          <a:bodyPr/>
          <a:lstStyle/>
          <a:p>
            <a:fld id="{95022B00-7660-2F4F-996E-9B30EF8E54CF}" type="slidenum">
              <a:rPr lang="en-US" smtClean="0"/>
              <a:t>62</a:t>
            </a:fld>
            <a:endParaRPr lang="en-US"/>
          </a:p>
        </p:txBody>
      </p:sp>
      <p:pic>
        <p:nvPicPr>
          <p:cNvPr id="5" name="Picture 4">
            <a:extLst>
              <a:ext uri="{FF2B5EF4-FFF2-40B4-BE49-F238E27FC236}">
                <a16:creationId xmlns:a16="http://schemas.microsoft.com/office/drawing/2014/main" id="{97163D75-9D90-B243-9309-EA7B4642D2D4}"/>
              </a:ext>
            </a:extLst>
          </p:cNvPr>
          <p:cNvPicPr>
            <a:picLocks noChangeAspect="1"/>
          </p:cNvPicPr>
          <p:nvPr/>
        </p:nvPicPr>
        <p:blipFill>
          <a:blip r:embed="rId2"/>
          <a:stretch>
            <a:fillRect/>
          </a:stretch>
        </p:blipFill>
        <p:spPr>
          <a:xfrm>
            <a:off x="-1" y="0"/>
            <a:ext cx="12209929" cy="6858000"/>
          </a:xfrm>
          <a:prstGeom prst="rect">
            <a:avLst/>
          </a:prstGeom>
        </p:spPr>
      </p:pic>
      <p:sp>
        <p:nvSpPr>
          <p:cNvPr id="6" name="TextBox 5">
            <a:extLst>
              <a:ext uri="{FF2B5EF4-FFF2-40B4-BE49-F238E27FC236}">
                <a16:creationId xmlns:a16="http://schemas.microsoft.com/office/drawing/2014/main" id="{9E281361-7A6C-C244-88E6-5E68E2F24D38}"/>
              </a:ext>
            </a:extLst>
          </p:cNvPr>
          <p:cNvSpPr txBox="1"/>
          <p:nvPr/>
        </p:nvSpPr>
        <p:spPr>
          <a:xfrm>
            <a:off x="9442383" y="3270076"/>
            <a:ext cx="1509388" cy="307777"/>
          </a:xfrm>
          <a:prstGeom prst="rect">
            <a:avLst/>
          </a:prstGeom>
          <a:noFill/>
        </p:spPr>
        <p:txBody>
          <a:bodyPr wrap="none" rtlCol="0">
            <a:spAutoFit/>
          </a:bodyPr>
          <a:lstStyle/>
          <a:p>
            <a:r>
              <a:rPr lang="en-US" sz="1400" i="1" dirty="0"/>
              <a:t>[</a:t>
            </a:r>
            <a:r>
              <a:rPr lang="en-US" sz="1400" i="1" dirty="0" err="1"/>
              <a:t>Pleiss</a:t>
            </a:r>
            <a:r>
              <a:rPr lang="en-US" sz="1400" i="1" dirty="0"/>
              <a:t> et al. 2018]</a:t>
            </a:r>
          </a:p>
        </p:txBody>
      </p:sp>
    </p:spTree>
    <p:extLst>
      <p:ext uri="{BB962C8B-B14F-4D97-AF65-F5344CB8AC3E}">
        <p14:creationId xmlns:p14="http://schemas.microsoft.com/office/powerpoint/2010/main" val="8343020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6DB00-B331-EA4F-AAEF-F20C7EB9BC36}"/>
              </a:ext>
            </a:extLst>
          </p:cNvPr>
          <p:cNvSpPr>
            <a:spLocks noGrp="1"/>
          </p:cNvSpPr>
          <p:nvPr>
            <p:ph type="title"/>
          </p:nvPr>
        </p:nvSpPr>
        <p:spPr>
          <a:xfrm>
            <a:off x="119920" y="89940"/>
            <a:ext cx="10515600" cy="668545"/>
          </a:xfrm>
        </p:spPr>
        <p:txBody>
          <a:bodyPr>
            <a:normAutofit/>
          </a:bodyPr>
          <a:lstStyle/>
          <a:p>
            <a:r>
              <a:rPr lang="en-US" sz="3200" dirty="0"/>
              <a:t>Challenges #2: Learnability</a:t>
            </a:r>
          </a:p>
        </p:txBody>
      </p:sp>
      <p:sp>
        <p:nvSpPr>
          <p:cNvPr id="4" name="Date Placeholder 3">
            <a:extLst>
              <a:ext uri="{FF2B5EF4-FFF2-40B4-BE49-F238E27FC236}">
                <a16:creationId xmlns:a16="http://schemas.microsoft.com/office/drawing/2014/main" id="{B672950C-674C-5E4B-9D0D-71DC205F422A}"/>
              </a:ext>
            </a:extLst>
          </p:cNvPr>
          <p:cNvSpPr>
            <a:spLocks noGrp="1"/>
          </p:cNvSpPr>
          <p:nvPr>
            <p:ph type="dt" sz="half" idx="10"/>
          </p:nvPr>
        </p:nvSpPr>
        <p:spPr/>
        <p:txBody>
          <a:bodyPr/>
          <a:lstStyle/>
          <a:p>
            <a:fld id="{CDBCBEEF-020B-904E-AB75-B2BF6F308A64}" type="datetime1">
              <a:rPr lang="en-US" smtClean="0"/>
              <a:t>1/17/20</a:t>
            </a:fld>
            <a:endParaRPr lang="en-US"/>
          </a:p>
        </p:txBody>
      </p:sp>
      <p:sp>
        <p:nvSpPr>
          <p:cNvPr id="5" name="Footer Placeholder 4">
            <a:extLst>
              <a:ext uri="{FF2B5EF4-FFF2-40B4-BE49-F238E27FC236}">
                <a16:creationId xmlns:a16="http://schemas.microsoft.com/office/drawing/2014/main" id="{0F7F1BBC-C6E1-C24E-ADBE-98AB0F608AEE}"/>
              </a:ext>
            </a:extLst>
          </p:cNvPr>
          <p:cNvSpPr>
            <a:spLocks noGrp="1"/>
          </p:cNvSpPr>
          <p:nvPr>
            <p:ph type="ftr" sz="quarter" idx="11"/>
          </p:nvPr>
        </p:nvSpPr>
        <p:spPr/>
        <p:txBody>
          <a:bodyPr/>
          <a:lstStyle/>
          <a:p>
            <a:r>
              <a:rPr lang="en-US"/>
              <a:t>A. Damianou</a:t>
            </a:r>
          </a:p>
        </p:txBody>
      </p:sp>
      <p:sp>
        <p:nvSpPr>
          <p:cNvPr id="6" name="Slide Number Placeholder 5">
            <a:extLst>
              <a:ext uri="{FF2B5EF4-FFF2-40B4-BE49-F238E27FC236}">
                <a16:creationId xmlns:a16="http://schemas.microsoft.com/office/drawing/2014/main" id="{99A52EA2-166E-4948-B1F5-2CFE33678D40}"/>
              </a:ext>
            </a:extLst>
          </p:cNvPr>
          <p:cNvSpPr>
            <a:spLocks noGrp="1"/>
          </p:cNvSpPr>
          <p:nvPr>
            <p:ph type="sldNum" sz="quarter" idx="12"/>
          </p:nvPr>
        </p:nvSpPr>
        <p:spPr/>
        <p:txBody>
          <a:bodyPr/>
          <a:lstStyle/>
          <a:p>
            <a:fld id="{95022B00-7660-2F4F-996E-9B30EF8E54CF}" type="slidenum">
              <a:rPr lang="en-US" smtClean="0"/>
              <a:t>63</a:t>
            </a:fld>
            <a:endParaRPr lang="en-US"/>
          </a:p>
        </p:txBody>
      </p:sp>
      <p:sp>
        <p:nvSpPr>
          <p:cNvPr id="7" name="Content Placeholder 2">
            <a:extLst>
              <a:ext uri="{FF2B5EF4-FFF2-40B4-BE49-F238E27FC236}">
                <a16:creationId xmlns:a16="http://schemas.microsoft.com/office/drawing/2014/main" id="{973C04E8-4766-8041-A1EC-18D4F357BC56}"/>
              </a:ext>
            </a:extLst>
          </p:cNvPr>
          <p:cNvSpPr>
            <a:spLocks noGrp="1"/>
          </p:cNvSpPr>
          <p:nvPr>
            <p:ph idx="1"/>
          </p:nvPr>
        </p:nvSpPr>
        <p:spPr>
          <a:xfrm>
            <a:off x="435864" y="2833141"/>
            <a:ext cx="10917936" cy="3072984"/>
          </a:xfrm>
        </p:spPr>
        <p:txBody>
          <a:bodyPr/>
          <a:lstStyle/>
          <a:p>
            <a:pPr marL="0" indent="0">
              <a:buNone/>
            </a:pPr>
            <a:r>
              <a:rPr lang="en-US" i="1" dirty="0"/>
              <a:t>In the presence of finite data the analytic solution might not be the best! </a:t>
            </a:r>
          </a:p>
          <a:p>
            <a:pPr marL="0" indent="0">
              <a:buNone/>
            </a:pPr>
            <a:r>
              <a:rPr lang="en-US" i="1" dirty="0"/>
              <a:t>Neural networks, instead, perform </a:t>
            </a:r>
            <a:r>
              <a:rPr lang="en-US" b="1" i="1" dirty="0"/>
              <a:t>hierarchical concept learning</a:t>
            </a:r>
            <a:r>
              <a:rPr lang="en-US" i="1" dirty="0"/>
              <a:t>.</a:t>
            </a:r>
          </a:p>
        </p:txBody>
      </p:sp>
    </p:spTree>
    <p:extLst>
      <p:ext uri="{BB962C8B-B14F-4D97-AF65-F5344CB8AC3E}">
        <p14:creationId xmlns:p14="http://schemas.microsoft.com/office/powerpoint/2010/main" val="19040635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6DB00-B331-EA4F-AAEF-F20C7EB9BC36}"/>
              </a:ext>
            </a:extLst>
          </p:cNvPr>
          <p:cNvSpPr>
            <a:spLocks noGrp="1"/>
          </p:cNvSpPr>
          <p:nvPr>
            <p:ph type="title"/>
          </p:nvPr>
        </p:nvSpPr>
        <p:spPr>
          <a:xfrm>
            <a:off x="435863" y="32492"/>
            <a:ext cx="11590822" cy="668545"/>
          </a:xfrm>
        </p:spPr>
        <p:txBody>
          <a:bodyPr>
            <a:normAutofit fontScale="90000"/>
          </a:bodyPr>
          <a:lstStyle/>
          <a:p>
            <a:r>
              <a:rPr lang="en-US" sz="4200" dirty="0">
                <a:solidFill>
                  <a:srgbClr val="FF0000"/>
                </a:solidFill>
              </a:rPr>
              <a:t>Did we throw the baby out with the bathwater? </a:t>
            </a:r>
            <a:r>
              <a:rPr lang="en-US" sz="2400" dirty="0">
                <a:solidFill>
                  <a:srgbClr val="FF0000"/>
                </a:solidFill>
              </a:rPr>
              <a:t>(D. MacKay)</a:t>
            </a:r>
          </a:p>
        </p:txBody>
      </p:sp>
      <p:sp>
        <p:nvSpPr>
          <p:cNvPr id="4" name="Date Placeholder 3">
            <a:extLst>
              <a:ext uri="{FF2B5EF4-FFF2-40B4-BE49-F238E27FC236}">
                <a16:creationId xmlns:a16="http://schemas.microsoft.com/office/drawing/2014/main" id="{B672950C-674C-5E4B-9D0D-71DC205F422A}"/>
              </a:ext>
            </a:extLst>
          </p:cNvPr>
          <p:cNvSpPr>
            <a:spLocks noGrp="1"/>
          </p:cNvSpPr>
          <p:nvPr>
            <p:ph type="dt" sz="half" idx="10"/>
          </p:nvPr>
        </p:nvSpPr>
        <p:spPr/>
        <p:txBody>
          <a:bodyPr/>
          <a:lstStyle/>
          <a:p>
            <a:fld id="{CDBCBEEF-020B-904E-AB75-B2BF6F308A64}" type="datetime1">
              <a:rPr lang="en-US" smtClean="0"/>
              <a:t>1/17/20</a:t>
            </a:fld>
            <a:endParaRPr lang="en-US"/>
          </a:p>
        </p:txBody>
      </p:sp>
      <p:sp>
        <p:nvSpPr>
          <p:cNvPr id="5" name="Footer Placeholder 4">
            <a:extLst>
              <a:ext uri="{FF2B5EF4-FFF2-40B4-BE49-F238E27FC236}">
                <a16:creationId xmlns:a16="http://schemas.microsoft.com/office/drawing/2014/main" id="{0F7F1BBC-C6E1-C24E-ADBE-98AB0F608AEE}"/>
              </a:ext>
            </a:extLst>
          </p:cNvPr>
          <p:cNvSpPr>
            <a:spLocks noGrp="1"/>
          </p:cNvSpPr>
          <p:nvPr>
            <p:ph type="ftr" sz="quarter" idx="11"/>
          </p:nvPr>
        </p:nvSpPr>
        <p:spPr/>
        <p:txBody>
          <a:bodyPr/>
          <a:lstStyle/>
          <a:p>
            <a:r>
              <a:rPr lang="en-US"/>
              <a:t>A. Damianou</a:t>
            </a:r>
          </a:p>
        </p:txBody>
      </p:sp>
      <p:sp>
        <p:nvSpPr>
          <p:cNvPr id="6" name="Slide Number Placeholder 5">
            <a:extLst>
              <a:ext uri="{FF2B5EF4-FFF2-40B4-BE49-F238E27FC236}">
                <a16:creationId xmlns:a16="http://schemas.microsoft.com/office/drawing/2014/main" id="{99A52EA2-166E-4948-B1F5-2CFE33678D40}"/>
              </a:ext>
            </a:extLst>
          </p:cNvPr>
          <p:cNvSpPr>
            <a:spLocks noGrp="1"/>
          </p:cNvSpPr>
          <p:nvPr>
            <p:ph type="sldNum" sz="quarter" idx="12"/>
          </p:nvPr>
        </p:nvSpPr>
        <p:spPr/>
        <p:txBody>
          <a:bodyPr/>
          <a:lstStyle/>
          <a:p>
            <a:fld id="{95022B00-7660-2F4F-996E-9B30EF8E54CF}" type="slidenum">
              <a:rPr lang="en-US" smtClean="0"/>
              <a:t>64</a:t>
            </a:fld>
            <a:endParaRPr lang="en-US"/>
          </a:p>
        </p:txBody>
      </p:sp>
      <p:pic>
        <p:nvPicPr>
          <p:cNvPr id="3" name="Picture 2">
            <a:extLst>
              <a:ext uri="{FF2B5EF4-FFF2-40B4-BE49-F238E27FC236}">
                <a16:creationId xmlns:a16="http://schemas.microsoft.com/office/drawing/2014/main" id="{9B6F4686-63A6-3B40-AEEB-00048523DE3A}"/>
              </a:ext>
            </a:extLst>
          </p:cNvPr>
          <p:cNvPicPr>
            <a:picLocks noChangeAspect="1"/>
          </p:cNvPicPr>
          <p:nvPr/>
        </p:nvPicPr>
        <p:blipFill rotWithShape="1">
          <a:blip r:embed="rId3"/>
          <a:srcRect l="1995"/>
          <a:stretch/>
        </p:blipFill>
        <p:spPr>
          <a:xfrm rot="21414067">
            <a:off x="379458" y="1867571"/>
            <a:ext cx="4705191" cy="3210668"/>
          </a:xfrm>
          <a:prstGeom prst="rect">
            <a:avLst/>
          </a:prstGeom>
          <a:effectLst>
            <a:outerShdw blurRad="50800" dist="127000" dir="8100000" algn="tr" rotWithShape="0">
              <a:prstClr val="black">
                <a:alpha val="40000"/>
              </a:prstClr>
            </a:outerShdw>
          </a:effectLst>
        </p:spPr>
      </p:pic>
      <p:sp>
        <p:nvSpPr>
          <p:cNvPr id="7" name="TextBox 6">
            <a:extLst>
              <a:ext uri="{FF2B5EF4-FFF2-40B4-BE49-F238E27FC236}">
                <a16:creationId xmlns:a16="http://schemas.microsoft.com/office/drawing/2014/main" id="{2DBABC3F-EACF-BD42-BE99-D6AAF0850AF4}"/>
              </a:ext>
            </a:extLst>
          </p:cNvPr>
          <p:cNvSpPr txBox="1"/>
          <p:nvPr/>
        </p:nvSpPr>
        <p:spPr>
          <a:xfrm>
            <a:off x="1734751" y="6015692"/>
            <a:ext cx="184731" cy="400110"/>
          </a:xfrm>
          <a:prstGeom prst="rect">
            <a:avLst/>
          </a:prstGeom>
          <a:noFill/>
        </p:spPr>
        <p:txBody>
          <a:bodyPr wrap="none" rtlCol="0">
            <a:spAutoFit/>
          </a:bodyPr>
          <a:lstStyle/>
          <a:p>
            <a:endParaRPr lang="en-US" sz="2000" dirty="0">
              <a:solidFill>
                <a:srgbClr val="FF0000"/>
              </a:solidFill>
            </a:endParaRPr>
          </a:p>
        </p:txBody>
      </p:sp>
      <p:sp>
        <p:nvSpPr>
          <p:cNvPr id="9" name="TextBox 8">
            <a:extLst>
              <a:ext uri="{FF2B5EF4-FFF2-40B4-BE49-F238E27FC236}">
                <a16:creationId xmlns:a16="http://schemas.microsoft.com/office/drawing/2014/main" id="{3E5046AE-642F-244E-BF07-8FB4D700505D}"/>
              </a:ext>
            </a:extLst>
          </p:cNvPr>
          <p:cNvSpPr txBox="1"/>
          <p:nvPr/>
        </p:nvSpPr>
        <p:spPr>
          <a:xfrm>
            <a:off x="5336237" y="2040369"/>
            <a:ext cx="6548726"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t>Maybe having finite parameters </a:t>
            </a:r>
            <a:r>
              <a:rPr lang="en-US" sz="2400" b="1" i="1" dirty="0"/>
              <a:t>is</a:t>
            </a:r>
            <a:r>
              <a:rPr lang="en-US" sz="2400" dirty="0"/>
              <a:t> the way to approximate GPs in a manageable way??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endParaRPr lang="en-US" sz="2400" dirty="0"/>
          </a:p>
          <a:p>
            <a:endParaRPr lang="en-US" sz="2400" dirty="0"/>
          </a:p>
        </p:txBody>
      </p:sp>
      <p:cxnSp>
        <p:nvCxnSpPr>
          <p:cNvPr id="17" name="Curved Connector 16">
            <a:extLst>
              <a:ext uri="{FF2B5EF4-FFF2-40B4-BE49-F238E27FC236}">
                <a16:creationId xmlns:a16="http://schemas.microsoft.com/office/drawing/2014/main" id="{1B9F2361-6F93-5040-8823-A576ABAB23B7}"/>
              </a:ext>
            </a:extLst>
          </p:cNvPr>
          <p:cNvCxnSpPr/>
          <p:nvPr/>
        </p:nvCxnSpPr>
        <p:spPr>
          <a:xfrm rot="16200000" flipH="1">
            <a:off x="597977" y="4081160"/>
            <a:ext cx="1875295" cy="1348352"/>
          </a:xfrm>
          <a:prstGeom prst="curvedConnector3">
            <a:avLst>
              <a:gd name="adj1" fmla="val 86364"/>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1F39DF7-BE05-B240-B60E-BE88DF90F143}"/>
              </a:ext>
            </a:extLst>
          </p:cNvPr>
          <p:cNvSpPr txBox="1"/>
          <p:nvPr/>
        </p:nvSpPr>
        <p:spPr>
          <a:xfrm>
            <a:off x="1535693" y="5632023"/>
            <a:ext cx="1239442" cy="369332"/>
          </a:xfrm>
          <a:prstGeom prst="rect">
            <a:avLst/>
          </a:prstGeom>
          <a:noFill/>
        </p:spPr>
        <p:txBody>
          <a:bodyPr wrap="none" rtlCol="0">
            <a:spAutoFit/>
          </a:bodyPr>
          <a:lstStyle/>
          <a:p>
            <a:r>
              <a:rPr lang="en-US" i="1" dirty="0"/>
              <a:t>learnability</a:t>
            </a:r>
          </a:p>
        </p:txBody>
      </p:sp>
    </p:spTree>
    <p:extLst>
      <p:ext uri="{BB962C8B-B14F-4D97-AF65-F5344CB8AC3E}">
        <p14:creationId xmlns:p14="http://schemas.microsoft.com/office/powerpoint/2010/main" val="35395126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6DB00-B331-EA4F-AAEF-F20C7EB9BC36}"/>
              </a:ext>
            </a:extLst>
          </p:cNvPr>
          <p:cNvSpPr>
            <a:spLocks noGrp="1"/>
          </p:cNvSpPr>
          <p:nvPr>
            <p:ph type="title"/>
          </p:nvPr>
        </p:nvSpPr>
        <p:spPr>
          <a:xfrm>
            <a:off x="435863" y="32492"/>
            <a:ext cx="11590822" cy="668545"/>
          </a:xfrm>
        </p:spPr>
        <p:txBody>
          <a:bodyPr>
            <a:normAutofit fontScale="90000"/>
          </a:bodyPr>
          <a:lstStyle/>
          <a:p>
            <a:r>
              <a:rPr lang="en-US" sz="4200" dirty="0">
                <a:solidFill>
                  <a:srgbClr val="FF0000"/>
                </a:solidFill>
              </a:rPr>
              <a:t>Did we throw the baby out with the bathwater? </a:t>
            </a:r>
            <a:r>
              <a:rPr lang="en-US" sz="2400" dirty="0">
                <a:solidFill>
                  <a:srgbClr val="FF0000"/>
                </a:solidFill>
              </a:rPr>
              <a:t>(D. MacKay)</a:t>
            </a:r>
          </a:p>
        </p:txBody>
      </p:sp>
      <p:sp>
        <p:nvSpPr>
          <p:cNvPr id="4" name="Date Placeholder 3">
            <a:extLst>
              <a:ext uri="{FF2B5EF4-FFF2-40B4-BE49-F238E27FC236}">
                <a16:creationId xmlns:a16="http://schemas.microsoft.com/office/drawing/2014/main" id="{B672950C-674C-5E4B-9D0D-71DC205F422A}"/>
              </a:ext>
            </a:extLst>
          </p:cNvPr>
          <p:cNvSpPr>
            <a:spLocks noGrp="1"/>
          </p:cNvSpPr>
          <p:nvPr>
            <p:ph type="dt" sz="half" idx="10"/>
          </p:nvPr>
        </p:nvSpPr>
        <p:spPr/>
        <p:txBody>
          <a:bodyPr/>
          <a:lstStyle/>
          <a:p>
            <a:fld id="{CDBCBEEF-020B-904E-AB75-B2BF6F308A64}" type="datetime1">
              <a:rPr lang="en-US" smtClean="0"/>
              <a:t>1/17/20</a:t>
            </a:fld>
            <a:endParaRPr lang="en-US"/>
          </a:p>
        </p:txBody>
      </p:sp>
      <p:sp>
        <p:nvSpPr>
          <p:cNvPr id="5" name="Footer Placeholder 4">
            <a:extLst>
              <a:ext uri="{FF2B5EF4-FFF2-40B4-BE49-F238E27FC236}">
                <a16:creationId xmlns:a16="http://schemas.microsoft.com/office/drawing/2014/main" id="{0F7F1BBC-C6E1-C24E-ADBE-98AB0F608AEE}"/>
              </a:ext>
            </a:extLst>
          </p:cNvPr>
          <p:cNvSpPr>
            <a:spLocks noGrp="1"/>
          </p:cNvSpPr>
          <p:nvPr>
            <p:ph type="ftr" sz="quarter" idx="11"/>
          </p:nvPr>
        </p:nvSpPr>
        <p:spPr/>
        <p:txBody>
          <a:bodyPr/>
          <a:lstStyle/>
          <a:p>
            <a:r>
              <a:rPr lang="en-US"/>
              <a:t>A. Damianou</a:t>
            </a:r>
          </a:p>
        </p:txBody>
      </p:sp>
      <p:sp>
        <p:nvSpPr>
          <p:cNvPr id="6" name="Slide Number Placeholder 5">
            <a:extLst>
              <a:ext uri="{FF2B5EF4-FFF2-40B4-BE49-F238E27FC236}">
                <a16:creationId xmlns:a16="http://schemas.microsoft.com/office/drawing/2014/main" id="{99A52EA2-166E-4948-B1F5-2CFE33678D40}"/>
              </a:ext>
            </a:extLst>
          </p:cNvPr>
          <p:cNvSpPr>
            <a:spLocks noGrp="1"/>
          </p:cNvSpPr>
          <p:nvPr>
            <p:ph type="sldNum" sz="quarter" idx="12"/>
          </p:nvPr>
        </p:nvSpPr>
        <p:spPr/>
        <p:txBody>
          <a:bodyPr/>
          <a:lstStyle/>
          <a:p>
            <a:fld id="{95022B00-7660-2F4F-996E-9B30EF8E54CF}" type="slidenum">
              <a:rPr lang="en-US" smtClean="0"/>
              <a:t>65</a:t>
            </a:fld>
            <a:endParaRPr lang="en-US"/>
          </a:p>
        </p:txBody>
      </p:sp>
      <p:pic>
        <p:nvPicPr>
          <p:cNvPr id="3" name="Picture 2">
            <a:extLst>
              <a:ext uri="{FF2B5EF4-FFF2-40B4-BE49-F238E27FC236}">
                <a16:creationId xmlns:a16="http://schemas.microsoft.com/office/drawing/2014/main" id="{9B6F4686-63A6-3B40-AEEB-00048523DE3A}"/>
              </a:ext>
            </a:extLst>
          </p:cNvPr>
          <p:cNvPicPr>
            <a:picLocks noChangeAspect="1"/>
          </p:cNvPicPr>
          <p:nvPr/>
        </p:nvPicPr>
        <p:blipFill rotWithShape="1">
          <a:blip r:embed="rId3"/>
          <a:srcRect l="1995"/>
          <a:stretch/>
        </p:blipFill>
        <p:spPr>
          <a:xfrm rot="21414067">
            <a:off x="379458" y="1867571"/>
            <a:ext cx="4705191" cy="3210668"/>
          </a:xfrm>
          <a:prstGeom prst="rect">
            <a:avLst/>
          </a:prstGeom>
          <a:effectLst>
            <a:outerShdw blurRad="50800" dist="127000" dir="8100000" algn="tr" rotWithShape="0">
              <a:prstClr val="black">
                <a:alpha val="40000"/>
              </a:prstClr>
            </a:outerShdw>
          </a:effectLst>
        </p:spPr>
      </p:pic>
      <p:sp>
        <p:nvSpPr>
          <p:cNvPr id="7" name="TextBox 6">
            <a:extLst>
              <a:ext uri="{FF2B5EF4-FFF2-40B4-BE49-F238E27FC236}">
                <a16:creationId xmlns:a16="http://schemas.microsoft.com/office/drawing/2014/main" id="{2DBABC3F-EACF-BD42-BE99-D6AAF0850AF4}"/>
              </a:ext>
            </a:extLst>
          </p:cNvPr>
          <p:cNvSpPr txBox="1"/>
          <p:nvPr/>
        </p:nvSpPr>
        <p:spPr>
          <a:xfrm>
            <a:off x="1734751" y="6015692"/>
            <a:ext cx="184731" cy="400110"/>
          </a:xfrm>
          <a:prstGeom prst="rect">
            <a:avLst/>
          </a:prstGeom>
          <a:noFill/>
        </p:spPr>
        <p:txBody>
          <a:bodyPr wrap="none" rtlCol="0">
            <a:spAutoFit/>
          </a:bodyPr>
          <a:lstStyle/>
          <a:p>
            <a:endParaRPr lang="en-US" sz="2000" dirty="0">
              <a:solidFill>
                <a:srgbClr val="FF0000"/>
              </a:solidFill>
            </a:endParaRPr>
          </a:p>
        </p:txBody>
      </p:sp>
      <p:sp>
        <p:nvSpPr>
          <p:cNvPr id="9" name="TextBox 8">
            <a:extLst>
              <a:ext uri="{FF2B5EF4-FFF2-40B4-BE49-F238E27FC236}">
                <a16:creationId xmlns:a16="http://schemas.microsoft.com/office/drawing/2014/main" id="{3E5046AE-642F-244E-BF07-8FB4D700505D}"/>
              </a:ext>
            </a:extLst>
          </p:cNvPr>
          <p:cNvSpPr txBox="1"/>
          <p:nvPr/>
        </p:nvSpPr>
        <p:spPr>
          <a:xfrm>
            <a:off x="5336237" y="2040369"/>
            <a:ext cx="6548726"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Maybe having finite parameters </a:t>
            </a:r>
            <a:r>
              <a:rPr lang="en-US" sz="2400" b="1" i="1" dirty="0"/>
              <a:t>is</a:t>
            </a:r>
            <a:r>
              <a:rPr lang="en-US" sz="2400" dirty="0"/>
              <a:t> the way to approximate GPs in a manageable way??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No! We can handle GPs in the function space just fine. It just requires tools beyond optimization.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Let’s see how we can fix the issues one by one. </a:t>
            </a:r>
          </a:p>
          <a:p>
            <a:endParaRPr lang="en-US" sz="2400" dirty="0"/>
          </a:p>
          <a:p>
            <a:endParaRPr lang="en-US" sz="2400" dirty="0"/>
          </a:p>
        </p:txBody>
      </p:sp>
      <p:cxnSp>
        <p:nvCxnSpPr>
          <p:cNvPr id="17" name="Curved Connector 16">
            <a:extLst>
              <a:ext uri="{FF2B5EF4-FFF2-40B4-BE49-F238E27FC236}">
                <a16:creationId xmlns:a16="http://schemas.microsoft.com/office/drawing/2014/main" id="{1B9F2361-6F93-5040-8823-A576ABAB23B7}"/>
              </a:ext>
            </a:extLst>
          </p:cNvPr>
          <p:cNvCxnSpPr/>
          <p:nvPr/>
        </p:nvCxnSpPr>
        <p:spPr>
          <a:xfrm rot="16200000" flipH="1">
            <a:off x="597977" y="4081160"/>
            <a:ext cx="1875295" cy="1348352"/>
          </a:xfrm>
          <a:prstGeom prst="curvedConnector3">
            <a:avLst>
              <a:gd name="adj1" fmla="val 86364"/>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1F39DF7-BE05-B240-B60E-BE88DF90F143}"/>
              </a:ext>
            </a:extLst>
          </p:cNvPr>
          <p:cNvSpPr txBox="1"/>
          <p:nvPr/>
        </p:nvSpPr>
        <p:spPr>
          <a:xfrm>
            <a:off x="1535693" y="5632023"/>
            <a:ext cx="1239442" cy="369332"/>
          </a:xfrm>
          <a:prstGeom prst="rect">
            <a:avLst/>
          </a:prstGeom>
          <a:noFill/>
        </p:spPr>
        <p:txBody>
          <a:bodyPr wrap="none" rtlCol="0">
            <a:spAutoFit/>
          </a:bodyPr>
          <a:lstStyle/>
          <a:p>
            <a:r>
              <a:rPr lang="en-US" i="1" dirty="0"/>
              <a:t>learnability</a:t>
            </a:r>
          </a:p>
        </p:txBody>
      </p:sp>
    </p:spTree>
    <p:extLst>
      <p:ext uri="{BB962C8B-B14F-4D97-AF65-F5344CB8AC3E}">
        <p14:creationId xmlns:p14="http://schemas.microsoft.com/office/powerpoint/2010/main" val="17671936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74CEA-73F2-684C-8AF9-40D153E9791E}"/>
              </a:ext>
            </a:extLst>
          </p:cNvPr>
          <p:cNvSpPr>
            <a:spLocks noGrp="1"/>
          </p:cNvSpPr>
          <p:nvPr>
            <p:ph type="title"/>
          </p:nvPr>
        </p:nvSpPr>
        <p:spPr/>
        <p:txBody>
          <a:bodyPr>
            <a:normAutofit fontScale="90000"/>
          </a:bodyPr>
          <a:lstStyle/>
          <a:p>
            <a:r>
              <a:rPr lang="en-US" dirty="0"/>
              <a:t>Deep Gaussian process</a:t>
            </a:r>
          </a:p>
        </p:txBody>
      </p:sp>
      <p:sp>
        <p:nvSpPr>
          <p:cNvPr id="21" name="Date Placeholder 3">
            <a:extLst>
              <a:ext uri="{FF2B5EF4-FFF2-40B4-BE49-F238E27FC236}">
                <a16:creationId xmlns:a16="http://schemas.microsoft.com/office/drawing/2014/main" id="{F59F5ADF-505F-D24A-9948-86C83FC955D1}"/>
              </a:ext>
            </a:extLst>
          </p:cNvPr>
          <p:cNvSpPr>
            <a:spLocks noGrp="1"/>
          </p:cNvSpPr>
          <p:nvPr>
            <p:ph type="dt" sz="half" idx="10"/>
          </p:nvPr>
        </p:nvSpPr>
        <p:spPr>
          <a:xfrm>
            <a:off x="838200" y="6356350"/>
            <a:ext cx="2743200" cy="365125"/>
          </a:xfrm>
        </p:spPr>
        <p:txBody>
          <a:bodyPr/>
          <a:lstStyle/>
          <a:p>
            <a:fld id="{C9370DF0-61BC-C647-A476-20D18A4AF9F9}" type="datetime1">
              <a:rPr lang="en-US" smtClean="0"/>
              <a:t>1/17/20</a:t>
            </a:fld>
            <a:endParaRPr lang="en-US" dirty="0"/>
          </a:p>
        </p:txBody>
      </p:sp>
      <p:sp>
        <p:nvSpPr>
          <p:cNvPr id="22" name="Slide Number Placeholder 5">
            <a:extLst>
              <a:ext uri="{FF2B5EF4-FFF2-40B4-BE49-F238E27FC236}">
                <a16:creationId xmlns:a16="http://schemas.microsoft.com/office/drawing/2014/main" id="{B55AC11D-33F1-7048-9ED1-486AA6B5FE00}"/>
              </a:ext>
            </a:extLst>
          </p:cNvPr>
          <p:cNvSpPr>
            <a:spLocks noGrp="1"/>
          </p:cNvSpPr>
          <p:nvPr>
            <p:ph type="sldNum" sz="quarter" idx="12"/>
          </p:nvPr>
        </p:nvSpPr>
        <p:spPr>
          <a:xfrm>
            <a:off x="8610600" y="6356350"/>
            <a:ext cx="2743200" cy="365125"/>
          </a:xfrm>
        </p:spPr>
        <p:txBody>
          <a:bodyPr/>
          <a:lstStyle/>
          <a:p>
            <a:fld id="{28CE5769-071A-4802-A81A-7DE9AD3F6647}" type="slidenum">
              <a:rPr lang="en-US" smtClean="0"/>
              <a:t>66</a:t>
            </a:fld>
            <a:endParaRPr lang="en-US" dirty="0"/>
          </a:p>
        </p:txBody>
      </p:sp>
      <p:sp>
        <p:nvSpPr>
          <p:cNvPr id="23" name="Footer Placeholder 22">
            <a:extLst>
              <a:ext uri="{FF2B5EF4-FFF2-40B4-BE49-F238E27FC236}">
                <a16:creationId xmlns:a16="http://schemas.microsoft.com/office/drawing/2014/main" id="{3A9FF9C3-BB35-8244-A309-4E38822540C2}"/>
              </a:ext>
            </a:extLst>
          </p:cNvPr>
          <p:cNvSpPr>
            <a:spLocks noGrp="1"/>
          </p:cNvSpPr>
          <p:nvPr>
            <p:ph type="ftr" sz="quarter" idx="11"/>
          </p:nvPr>
        </p:nvSpPr>
        <p:spPr/>
        <p:txBody>
          <a:bodyPr/>
          <a:lstStyle/>
          <a:p>
            <a:r>
              <a:rPr lang="en-US"/>
              <a:t>A. Damianou</a:t>
            </a:r>
          </a:p>
        </p:txBody>
      </p:sp>
      <p:pic>
        <p:nvPicPr>
          <p:cNvPr id="20" name="Picture 19">
            <a:extLst>
              <a:ext uri="{FF2B5EF4-FFF2-40B4-BE49-F238E27FC236}">
                <a16:creationId xmlns:a16="http://schemas.microsoft.com/office/drawing/2014/main" id="{32BFF0DC-F243-3545-AA10-9E94939F2202}"/>
              </a:ext>
            </a:extLst>
          </p:cNvPr>
          <p:cNvPicPr>
            <a:picLocks noChangeAspect="1"/>
          </p:cNvPicPr>
          <p:nvPr/>
        </p:nvPicPr>
        <p:blipFill>
          <a:blip r:embed="rId3"/>
          <a:stretch>
            <a:fillRect/>
          </a:stretch>
        </p:blipFill>
        <p:spPr>
          <a:xfrm>
            <a:off x="838200" y="2741792"/>
            <a:ext cx="4735587" cy="524601"/>
          </a:xfrm>
          <a:prstGeom prst="rect">
            <a:avLst/>
          </a:prstGeom>
        </p:spPr>
      </p:pic>
      <p:pic>
        <p:nvPicPr>
          <p:cNvPr id="24" name="Picture 23">
            <a:extLst>
              <a:ext uri="{FF2B5EF4-FFF2-40B4-BE49-F238E27FC236}">
                <a16:creationId xmlns:a16="http://schemas.microsoft.com/office/drawing/2014/main" id="{6E7346EA-E8E3-7640-8FA7-B58164C8F719}"/>
              </a:ext>
            </a:extLst>
          </p:cNvPr>
          <p:cNvPicPr>
            <a:picLocks noChangeAspect="1"/>
          </p:cNvPicPr>
          <p:nvPr/>
        </p:nvPicPr>
        <p:blipFill>
          <a:blip r:embed="rId4"/>
          <a:stretch>
            <a:fillRect/>
          </a:stretch>
        </p:blipFill>
        <p:spPr>
          <a:xfrm>
            <a:off x="7824828" y="2741792"/>
            <a:ext cx="1571543" cy="452818"/>
          </a:xfrm>
          <a:prstGeom prst="rect">
            <a:avLst/>
          </a:prstGeom>
        </p:spPr>
      </p:pic>
      <p:sp>
        <p:nvSpPr>
          <p:cNvPr id="12" name="TextBox 11">
            <a:extLst>
              <a:ext uri="{FF2B5EF4-FFF2-40B4-BE49-F238E27FC236}">
                <a16:creationId xmlns:a16="http://schemas.microsoft.com/office/drawing/2014/main" id="{9F76775A-D470-5A47-9216-AABEDF364290}"/>
              </a:ext>
            </a:extLst>
          </p:cNvPr>
          <p:cNvSpPr txBox="1"/>
          <p:nvPr/>
        </p:nvSpPr>
        <p:spPr>
          <a:xfrm>
            <a:off x="6163058" y="2788648"/>
            <a:ext cx="910314" cy="430887"/>
          </a:xfrm>
          <a:prstGeom prst="rect">
            <a:avLst/>
          </a:prstGeom>
          <a:noFill/>
        </p:spPr>
        <p:txBody>
          <a:bodyPr wrap="none" rtlCol="0">
            <a:spAutoFit/>
          </a:bodyPr>
          <a:lstStyle/>
          <a:p>
            <a:r>
              <a:rPr lang="en-US" sz="2200" dirty="0"/>
              <a:t>where</a:t>
            </a:r>
          </a:p>
        </p:txBody>
      </p:sp>
      <p:sp>
        <p:nvSpPr>
          <p:cNvPr id="9" name="Rectangle 8">
            <a:extLst>
              <a:ext uri="{FF2B5EF4-FFF2-40B4-BE49-F238E27FC236}">
                <a16:creationId xmlns:a16="http://schemas.microsoft.com/office/drawing/2014/main" id="{3149CC98-B87E-0C45-9B63-26F6AD3CEA1E}"/>
              </a:ext>
            </a:extLst>
          </p:cNvPr>
          <p:cNvSpPr/>
          <p:nvPr/>
        </p:nvSpPr>
        <p:spPr>
          <a:xfrm>
            <a:off x="2838822" y="5599736"/>
            <a:ext cx="9135963" cy="923330"/>
          </a:xfrm>
          <a:prstGeom prst="rect">
            <a:avLst/>
          </a:prstGeom>
        </p:spPr>
        <p:txBody>
          <a:bodyPr wrap="none">
            <a:spAutoFit/>
          </a:bodyPr>
          <a:lstStyle/>
          <a:p>
            <a:r>
              <a:rPr lang="en-US" i="1" u="sng" dirty="0">
                <a:solidFill>
                  <a:schemeClr val="accent2">
                    <a:lumMod val="75000"/>
                  </a:schemeClr>
                </a:solidFill>
              </a:rPr>
              <a:t>[</a:t>
            </a:r>
            <a:r>
              <a:rPr lang="en-US" i="1" u="sng" dirty="0" err="1">
                <a:solidFill>
                  <a:schemeClr val="accent2">
                    <a:lumMod val="75000"/>
                  </a:schemeClr>
                </a:solidFill>
              </a:rPr>
              <a:t>Damianou</a:t>
            </a:r>
            <a:r>
              <a:rPr lang="en-US" i="1" dirty="0">
                <a:solidFill>
                  <a:schemeClr val="accent2">
                    <a:lumMod val="75000"/>
                  </a:schemeClr>
                </a:solidFill>
              </a:rPr>
              <a:t>, Lawrence. “Deep Gaussian processes”, 2013]</a:t>
            </a:r>
          </a:p>
          <a:p>
            <a:r>
              <a:rPr lang="en-US" i="1" u="sng" dirty="0">
                <a:solidFill>
                  <a:schemeClr val="accent2">
                    <a:lumMod val="75000"/>
                  </a:schemeClr>
                </a:solidFill>
              </a:rPr>
              <a:t>[</a:t>
            </a:r>
            <a:r>
              <a:rPr lang="en-US" i="1" u="sng" dirty="0" err="1">
                <a:solidFill>
                  <a:schemeClr val="accent2">
                    <a:lumMod val="75000"/>
                  </a:schemeClr>
                </a:solidFill>
              </a:rPr>
              <a:t>Damianou</a:t>
            </a:r>
            <a:r>
              <a:rPr lang="en-US" i="1" dirty="0">
                <a:solidFill>
                  <a:schemeClr val="accent2">
                    <a:lumMod val="75000"/>
                  </a:schemeClr>
                </a:solidFill>
              </a:rPr>
              <a:t>, “Deep Gaussian processes and variational propagation of uncertainty”, PhD Thesis] </a:t>
            </a:r>
          </a:p>
          <a:p>
            <a:r>
              <a:rPr lang="en-US" i="1" u="sng" dirty="0">
                <a:solidFill>
                  <a:schemeClr val="accent2">
                    <a:lumMod val="75000"/>
                  </a:schemeClr>
                </a:solidFill>
              </a:rPr>
              <a:t>[</a:t>
            </a:r>
            <a:r>
              <a:rPr lang="en-US" i="1" dirty="0">
                <a:solidFill>
                  <a:schemeClr val="accent2">
                    <a:lumMod val="75000"/>
                  </a:schemeClr>
                </a:solidFill>
              </a:rPr>
              <a:t>Kumar, Singh, </a:t>
            </a:r>
            <a:r>
              <a:rPr lang="en-US" i="1" dirty="0" err="1">
                <a:solidFill>
                  <a:schemeClr val="accent2">
                    <a:lumMod val="75000"/>
                  </a:schemeClr>
                </a:solidFill>
              </a:rPr>
              <a:t>Srijith</a:t>
            </a:r>
            <a:r>
              <a:rPr lang="en-US" i="1" dirty="0">
                <a:solidFill>
                  <a:schemeClr val="accent2">
                    <a:lumMod val="75000"/>
                  </a:schemeClr>
                </a:solidFill>
              </a:rPr>
              <a:t>, </a:t>
            </a:r>
            <a:r>
              <a:rPr lang="en-US" i="1" u="sng" dirty="0" err="1">
                <a:solidFill>
                  <a:schemeClr val="accent2">
                    <a:lumMod val="75000"/>
                  </a:schemeClr>
                </a:solidFill>
              </a:rPr>
              <a:t>Damianou</a:t>
            </a:r>
            <a:r>
              <a:rPr lang="en-US" i="1" dirty="0">
                <a:solidFill>
                  <a:schemeClr val="accent2">
                    <a:lumMod val="75000"/>
                  </a:schemeClr>
                </a:solidFill>
              </a:rPr>
              <a:t>, “Deep Gaussian processes with convolutional kernels”, 2018] </a:t>
            </a:r>
          </a:p>
        </p:txBody>
      </p:sp>
    </p:spTree>
    <p:extLst>
      <p:ext uri="{BB962C8B-B14F-4D97-AF65-F5344CB8AC3E}">
        <p14:creationId xmlns:p14="http://schemas.microsoft.com/office/powerpoint/2010/main" val="28117260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74CEA-73F2-684C-8AF9-40D153E9791E}"/>
              </a:ext>
            </a:extLst>
          </p:cNvPr>
          <p:cNvSpPr>
            <a:spLocks noGrp="1"/>
          </p:cNvSpPr>
          <p:nvPr>
            <p:ph type="title"/>
          </p:nvPr>
        </p:nvSpPr>
        <p:spPr>
          <a:xfrm>
            <a:off x="435864" y="32492"/>
            <a:ext cx="11451336" cy="668545"/>
          </a:xfrm>
        </p:spPr>
        <p:txBody>
          <a:bodyPr>
            <a:normAutofit fontScale="90000"/>
          </a:bodyPr>
          <a:lstStyle/>
          <a:p>
            <a:r>
              <a:rPr lang="en-US" dirty="0"/>
              <a:t>Deep Gaussian process                              </a:t>
            </a:r>
            <a:r>
              <a:rPr lang="en-US" sz="2000" i="1" u="sng" dirty="0">
                <a:solidFill>
                  <a:schemeClr val="accent2">
                    <a:lumMod val="75000"/>
                  </a:schemeClr>
                </a:solidFill>
              </a:rPr>
              <a:t>[</a:t>
            </a:r>
            <a:r>
              <a:rPr lang="en-US" sz="2000" i="1" u="sng" dirty="0" err="1">
                <a:solidFill>
                  <a:schemeClr val="accent2">
                    <a:lumMod val="75000"/>
                  </a:schemeClr>
                </a:solidFill>
              </a:rPr>
              <a:t>Damianou</a:t>
            </a:r>
            <a:r>
              <a:rPr lang="en-US" sz="2000" i="1" dirty="0">
                <a:solidFill>
                  <a:schemeClr val="accent2">
                    <a:lumMod val="75000"/>
                  </a:schemeClr>
                </a:solidFill>
              </a:rPr>
              <a:t>,, PhD Thesis]</a:t>
            </a:r>
            <a:endParaRPr lang="en-US" sz="2000" dirty="0"/>
          </a:p>
        </p:txBody>
      </p:sp>
      <p:pic>
        <p:nvPicPr>
          <p:cNvPr id="5" name="Content Placeholder 4">
            <a:extLst>
              <a:ext uri="{FF2B5EF4-FFF2-40B4-BE49-F238E27FC236}">
                <a16:creationId xmlns:a16="http://schemas.microsoft.com/office/drawing/2014/main" id="{E6D9D011-042C-2B4A-8E29-236296281AF7}"/>
              </a:ext>
            </a:extLst>
          </p:cNvPr>
          <p:cNvPicPr>
            <a:picLocks noGrp="1" noChangeAspect="1"/>
          </p:cNvPicPr>
          <p:nvPr>
            <p:ph idx="1"/>
          </p:nvPr>
        </p:nvPicPr>
        <p:blipFill rotWithShape="1">
          <a:blip r:embed="rId3"/>
          <a:srcRect t="6300" b="6564"/>
          <a:stretch/>
        </p:blipFill>
        <p:spPr>
          <a:xfrm>
            <a:off x="4966976" y="885421"/>
            <a:ext cx="4659935" cy="5746062"/>
          </a:xfrm>
        </p:spPr>
      </p:pic>
      <p:sp>
        <p:nvSpPr>
          <p:cNvPr id="9" name="Oval 8">
            <a:extLst>
              <a:ext uri="{FF2B5EF4-FFF2-40B4-BE49-F238E27FC236}">
                <a16:creationId xmlns:a16="http://schemas.microsoft.com/office/drawing/2014/main" id="{B566207B-72F4-CE49-B7B8-F782DA132283}"/>
              </a:ext>
            </a:extLst>
          </p:cNvPr>
          <p:cNvSpPr/>
          <p:nvPr/>
        </p:nvSpPr>
        <p:spPr>
          <a:xfrm>
            <a:off x="3320721" y="1275346"/>
            <a:ext cx="561473" cy="56147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F8D28B2-4CE9-C948-B51F-EA51B3C20BD9}"/>
              </a:ext>
            </a:extLst>
          </p:cNvPr>
          <p:cNvSpPr/>
          <p:nvPr/>
        </p:nvSpPr>
        <p:spPr>
          <a:xfrm>
            <a:off x="3320721" y="3384882"/>
            <a:ext cx="561473" cy="561473"/>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867715E-0BB7-AD4F-91F5-4873C4869C6D}"/>
              </a:ext>
            </a:extLst>
          </p:cNvPr>
          <p:cNvSpPr/>
          <p:nvPr/>
        </p:nvSpPr>
        <p:spPr>
          <a:xfrm>
            <a:off x="3328742" y="5494418"/>
            <a:ext cx="561473" cy="56147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9A432AF-E070-5C41-B82C-603B59D46D68}"/>
              </a:ext>
            </a:extLst>
          </p:cNvPr>
          <p:cNvSpPr txBox="1"/>
          <p:nvPr/>
        </p:nvSpPr>
        <p:spPr>
          <a:xfrm>
            <a:off x="3407333" y="1341762"/>
            <a:ext cx="388248" cy="430887"/>
          </a:xfrm>
          <a:prstGeom prst="rect">
            <a:avLst/>
          </a:prstGeom>
          <a:noFill/>
        </p:spPr>
        <p:txBody>
          <a:bodyPr wrap="none" rtlCol="0">
            <a:spAutoFit/>
          </a:bodyPr>
          <a:lstStyle/>
          <a:p>
            <a:r>
              <a:rPr lang="en-US" sz="2200" b="1" dirty="0">
                <a:latin typeface="Times New Roman" panose="02020603050405020304" pitchFamily="18" charset="0"/>
                <a:cs typeface="Times New Roman" panose="02020603050405020304" pitchFamily="18" charset="0"/>
              </a:rPr>
              <a:t>X</a:t>
            </a:r>
          </a:p>
        </p:txBody>
      </p:sp>
      <p:sp>
        <p:nvSpPr>
          <p:cNvPr id="14" name="TextBox 13">
            <a:extLst>
              <a:ext uri="{FF2B5EF4-FFF2-40B4-BE49-F238E27FC236}">
                <a16:creationId xmlns:a16="http://schemas.microsoft.com/office/drawing/2014/main" id="{5813B6DC-ACAB-D142-AE30-E29C9D22D005}"/>
              </a:ext>
            </a:extLst>
          </p:cNvPr>
          <p:cNvSpPr txBox="1"/>
          <p:nvPr/>
        </p:nvSpPr>
        <p:spPr>
          <a:xfrm>
            <a:off x="3407333" y="3442154"/>
            <a:ext cx="404278" cy="430887"/>
          </a:xfrm>
          <a:prstGeom prst="rect">
            <a:avLst/>
          </a:prstGeom>
          <a:noFill/>
        </p:spPr>
        <p:txBody>
          <a:bodyPr wrap="none" rtlCol="0">
            <a:spAutoFit/>
          </a:bodyPr>
          <a:lstStyle/>
          <a:p>
            <a:r>
              <a:rPr lang="en-US" sz="2200" b="1" dirty="0">
                <a:latin typeface="Times New Roman" panose="02020603050405020304" pitchFamily="18" charset="0"/>
                <a:cs typeface="Times New Roman" panose="02020603050405020304" pitchFamily="18" charset="0"/>
              </a:rPr>
              <a:t>H</a:t>
            </a:r>
          </a:p>
        </p:txBody>
      </p:sp>
      <p:sp>
        <p:nvSpPr>
          <p:cNvPr id="15" name="TextBox 14">
            <a:extLst>
              <a:ext uri="{FF2B5EF4-FFF2-40B4-BE49-F238E27FC236}">
                <a16:creationId xmlns:a16="http://schemas.microsoft.com/office/drawing/2014/main" id="{95C8C43B-ABD9-9144-8183-21F3BD95C348}"/>
              </a:ext>
            </a:extLst>
          </p:cNvPr>
          <p:cNvSpPr txBox="1"/>
          <p:nvPr/>
        </p:nvSpPr>
        <p:spPr>
          <a:xfrm>
            <a:off x="3423363" y="5559713"/>
            <a:ext cx="388248" cy="430887"/>
          </a:xfrm>
          <a:prstGeom prst="rect">
            <a:avLst/>
          </a:prstGeom>
          <a:noFill/>
        </p:spPr>
        <p:txBody>
          <a:bodyPr wrap="none" rtlCol="0">
            <a:spAutoFit/>
          </a:bodyPr>
          <a:lstStyle/>
          <a:p>
            <a:r>
              <a:rPr lang="en-US" sz="2200" b="1" dirty="0">
                <a:latin typeface="Times New Roman" panose="02020603050405020304" pitchFamily="18" charset="0"/>
                <a:cs typeface="Times New Roman" panose="02020603050405020304" pitchFamily="18" charset="0"/>
              </a:rPr>
              <a:t>Y</a:t>
            </a:r>
          </a:p>
        </p:txBody>
      </p:sp>
      <p:cxnSp>
        <p:nvCxnSpPr>
          <p:cNvPr id="17" name="Straight Arrow Connector 16">
            <a:extLst>
              <a:ext uri="{FF2B5EF4-FFF2-40B4-BE49-F238E27FC236}">
                <a16:creationId xmlns:a16="http://schemas.microsoft.com/office/drawing/2014/main" id="{026DC8C9-132C-6F4B-BDE2-D76216014E4B}"/>
              </a:ext>
            </a:extLst>
          </p:cNvPr>
          <p:cNvCxnSpPr>
            <a:stCxn id="9" idx="4"/>
            <a:endCxn id="10" idx="0"/>
          </p:cNvCxnSpPr>
          <p:nvPr/>
        </p:nvCxnSpPr>
        <p:spPr>
          <a:xfrm>
            <a:off x="3601458" y="1836819"/>
            <a:ext cx="0" cy="15480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A63289D-8CB9-8D44-9310-DD657441DD5B}"/>
              </a:ext>
            </a:extLst>
          </p:cNvPr>
          <p:cNvCxnSpPr/>
          <p:nvPr/>
        </p:nvCxnSpPr>
        <p:spPr>
          <a:xfrm>
            <a:off x="3601458" y="3946355"/>
            <a:ext cx="0" cy="15480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F59F5ADF-505F-D24A-9948-86C83FC955D1}"/>
              </a:ext>
            </a:extLst>
          </p:cNvPr>
          <p:cNvSpPr>
            <a:spLocks noGrp="1"/>
          </p:cNvSpPr>
          <p:nvPr>
            <p:ph type="dt" sz="half" idx="10"/>
          </p:nvPr>
        </p:nvSpPr>
        <p:spPr>
          <a:xfrm>
            <a:off x="838200" y="6356350"/>
            <a:ext cx="2743200" cy="365125"/>
          </a:xfrm>
        </p:spPr>
        <p:txBody>
          <a:bodyPr/>
          <a:lstStyle/>
          <a:p>
            <a:fld id="{C9370DF0-61BC-C647-A476-20D18A4AF9F9}" type="datetime1">
              <a:rPr lang="en-US" smtClean="0"/>
              <a:t>1/17/20</a:t>
            </a:fld>
            <a:endParaRPr lang="en-US" dirty="0"/>
          </a:p>
        </p:txBody>
      </p:sp>
      <p:sp>
        <p:nvSpPr>
          <p:cNvPr id="22" name="Slide Number Placeholder 5">
            <a:extLst>
              <a:ext uri="{FF2B5EF4-FFF2-40B4-BE49-F238E27FC236}">
                <a16:creationId xmlns:a16="http://schemas.microsoft.com/office/drawing/2014/main" id="{B55AC11D-33F1-7048-9ED1-486AA6B5FE00}"/>
              </a:ext>
            </a:extLst>
          </p:cNvPr>
          <p:cNvSpPr>
            <a:spLocks noGrp="1"/>
          </p:cNvSpPr>
          <p:nvPr>
            <p:ph type="sldNum" sz="quarter" idx="12"/>
          </p:nvPr>
        </p:nvSpPr>
        <p:spPr>
          <a:xfrm>
            <a:off x="8610600" y="6356350"/>
            <a:ext cx="2743200" cy="365125"/>
          </a:xfrm>
        </p:spPr>
        <p:txBody>
          <a:bodyPr/>
          <a:lstStyle/>
          <a:p>
            <a:fld id="{28CE5769-071A-4802-A81A-7DE9AD3F6647}" type="slidenum">
              <a:rPr lang="en-US" smtClean="0"/>
              <a:t>67</a:t>
            </a:fld>
            <a:endParaRPr lang="en-US" dirty="0"/>
          </a:p>
        </p:txBody>
      </p:sp>
      <p:sp>
        <p:nvSpPr>
          <p:cNvPr id="23" name="Footer Placeholder 22">
            <a:extLst>
              <a:ext uri="{FF2B5EF4-FFF2-40B4-BE49-F238E27FC236}">
                <a16:creationId xmlns:a16="http://schemas.microsoft.com/office/drawing/2014/main" id="{3A9FF9C3-BB35-8244-A309-4E38822540C2}"/>
              </a:ext>
            </a:extLst>
          </p:cNvPr>
          <p:cNvSpPr>
            <a:spLocks noGrp="1"/>
          </p:cNvSpPr>
          <p:nvPr>
            <p:ph type="ftr" sz="quarter" idx="11"/>
          </p:nvPr>
        </p:nvSpPr>
        <p:spPr/>
        <p:txBody>
          <a:bodyPr/>
          <a:lstStyle/>
          <a:p>
            <a:r>
              <a:rPr lang="en-US"/>
              <a:t>A. Damianou</a:t>
            </a:r>
          </a:p>
        </p:txBody>
      </p:sp>
    </p:spTree>
    <p:extLst>
      <p:ext uri="{BB962C8B-B14F-4D97-AF65-F5344CB8AC3E}">
        <p14:creationId xmlns:p14="http://schemas.microsoft.com/office/powerpoint/2010/main" val="31888934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491018-9E40-0B47-B925-E510E8816BAF}"/>
              </a:ext>
            </a:extLst>
          </p:cNvPr>
          <p:cNvSpPr>
            <a:spLocks noGrp="1"/>
          </p:cNvSpPr>
          <p:nvPr>
            <p:ph type="dt" sz="half" idx="10"/>
          </p:nvPr>
        </p:nvSpPr>
        <p:spPr/>
        <p:txBody>
          <a:bodyPr/>
          <a:lstStyle/>
          <a:p>
            <a:fld id="{BD9D2048-F529-0C49-964B-5A68CFE754DC}" type="datetime1">
              <a:rPr lang="en-US" smtClean="0"/>
              <a:t>1/17/20</a:t>
            </a:fld>
            <a:endParaRPr lang="en-US"/>
          </a:p>
        </p:txBody>
      </p:sp>
      <p:sp>
        <p:nvSpPr>
          <p:cNvPr id="3" name="Footer Placeholder 2">
            <a:extLst>
              <a:ext uri="{FF2B5EF4-FFF2-40B4-BE49-F238E27FC236}">
                <a16:creationId xmlns:a16="http://schemas.microsoft.com/office/drawing/2014/main" id="{0C9B2660-C33C-FC41-92BA-5BFA785D2CD3}"/>
              </a:ext>
            </a:extLst>
          </p:cNvPr>
          <p:cNvSpPr>
            <a:spLocks noGrp="1"/>
          </p:cNvSpPr>
          <p:nvPr>
            <p:ph type="ftr" sz="quarter" idx="11"/>
          </p:nvPr>
        </p:nvSpPr>
        <p:spPr/>
        <p:txBody>
          <a:bodyPr/>
          <a:lstStyle/>
          <a:p>
            <a:r>
              <a:rPr lang="en-US"/>
              <a:t>A. Damianou</a:t>
            </a:r>
          </a:p>
        </p:txBody>
      </p:sp>
      <p:sp>
        <p:nvSpPr>
          <p:cNvPr id="4" name="Slide Number Placeholder 3">
            <a:extLst>
              <a:ext uri="{FF2B5EF4-FFF2-40B4-BE49-F238E27FC236}">
                <a16:creationId xmlns:a16="http://schemas.microsoft.com/office/drawing/2014/main" id="{46600B3A-2AD5-AB4C-8790-9ECAA1DF97A5}"/>
              </a:ext>
            </a:extLst>
          </p:cNvPr>
          <p:cNvSpPr>
            <a:spLocks noGrp="1"/>
          </p:cNvSpPr>
          <p:nvPr>
            <p:ph type="sldNum" sz="quarter" idx="12"/>
          </p:nvPr>
        </p:nvSpPr>
        <p:spPr/>
        <p:txBody>
          <a:bodyPr/>
          <a:lstStyle/>
          <a:p>
            <a:fld id="{95022B00-7660-2F4F-996E-9B30EF8E54CF}" type="slidenum">
              <a:rPr lang="en-US" smtClean="0"/>
              <a:t>68</a:t>
            </a:fld>
            <a:endParaRPr lang="en-US"/>
          </a:p>
        </p:txBody>
      </p:sp>
      <p:pic>
        <p:nvPicPr>
          <p:cNvPr id="5" name="Picture 4">
            <a:extLst>
              <a:ext uri="{FF2B5EF4-FFF2-40B4-BE49-F238E27FC236}">
                <a16:creationId xmlns:a16="http://schemas.microsoft.com/office/drawing/2014/main" id="{E633AAA6-966A-3C4C-838B-9704DF508E25}"/>
              </a:ext>
            </a:extLst>
          </p:cNvPr>
          <p:cNvPicPr>
            <a:picLocks noChangeAspect="1"/>
          </p:cNvPicPr>
          <p:nvPr/>
        </p:nvPicPr>
        <p:blipFill>
          <a:blip r:embed="rId3"/>
          <a:stretch>
            <a:fillRect/>
          </a:stretch>
        </p:blipFill>
        <p:spPr>
          <a:xfrm>
            <a:off x="0" y="0"/>
            <a:ext cx="12192000" cy="6847930"/>
          </a:xfrm>
          <a:prstGeom prst="rect">
            <a:avLst/>
          </a:prstGeom>
        </p:spPr>
      </p:pic>
      <p:sp>
        <p:nvSpPr>
          <p:cNvPr id="6" name="Rectangle 5">
            <a:extLst>
              <a:ext uri="{FF2B5EF4-FFF2-40B4-BE49-F238E27FC236}">
                <a16:creationId xmlns:a16="http://schemas.microsoft.com/office/drawing/2014/main" id="{1C3808FF-15AA-B047-9060-907BB7A125C8}"/>
              </a:ext>
            </a:extLst>
          </p:cNvPr>
          <p:cNvSpPr/>
          <p:nvPr/>
        </p:nvSpPr>
        <p:spPr>
          <a:xfrm>
            <a:off x="838200" y="4991725"/>
            <a:ext cx="10764187" cy="1573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27853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491018-9E40-0B47-B925-E510E8816BAF}"/>
              </a:ext>
            </a:extLst>
          </p:cNvPr>
          <p:cNvSpPr>
            <a:spLocks noGrp="1"/>
          </p:cNvSpPr>
          <p:nvPr>
            <p:ph type="dt" sz="half" idx="10"/>
          </p:nvPr>
        </p:nvSpPr>
        <p:spPr/>
        <p:txBody>
          <a:bodyPr/>
          <a:lstStyle/>
          <a:p>
            <a:fld id="{BD9D2048-F529-0C49-964B-5A68CFE754DC}" type="datetime1">
              <a:rPr lang="en-US" smtClean="0"/>
              <a:t>1/17/20</a:t>
            </a:fld>
            <a:endParaRPr lang="en-US"/>
          </a:p>
        </p:txBody>
      </p:sp>
      <p:sp>
        <p:nvSpPr>
          <p:cNvPr id="3" name="Footer Placeholder 2">
            <a:extLst>
              <a:ext uri="{FF2B5EF4-FFF2-40B4-BE49-F238E27FC236}">
                <a16:creationId xmlns:a16="http://schemas.microsoft.com/office/drawing/2014/main" id="{0C9B2660-C33C-FC41-92BA-5BFA785D2CD3}"/>
              </a:ext>
            </a:extLst>
          </p:cNvPr>
          <p:cNvSpPr>
            <a:spLocks noGrp="1"/>
          </p:cNvSpPr>
          <p:nvPr>
            <p:ph type="ftr" sz="quarter" idx="11"/>
          </p:nvPr>
        </p:nvSpPr>
        <p:spPr/>
        <p:txBody>
          <a:bodyPr/>
          <a:lstStyle/>
          <a:p>
            <a:r>
              <a:rPr lang="en-US"/>
              <a:t>A. Damianou</a:t>
            </a:r>
          </a:p>
        </p:txBody>
      </p:sp>
      <p:sp>
        <p:nvSpPr>
          <p:cNvPr id="4" name="Slide Number Placeholder 3">
            <a:extLst>
              <a:ext uri="{FF2B5EF4-FFF2-40B4-BE49-F238E27FC236}">
                <a16:creationId xmlns:a16="http://schemas.microsoft.com/office/drawing/2014/main" id="{46600B3A-2AD5-AB4C-8790-9ECAA1DF97A5}"/>
              </a:ext>
            </a:extLst>
          </p:cNvPr>
          <p:cNvSpPr>
            <a:spLocks noGrp="1"/>
          </p:cNvSpPr>
          <p:nvPr>
            <p:ph type="sldNum" sz="quarter" idx="12"/>
          </p:nvPr>
        </p:nvSpPr>
        <p:spPr/>
        <p:txBody>
          <a:bodyPr/>
          <a:lstStyle/>
          <a:p>
            <a:fld id="{95022B00-7660-2F4F-996E-9B30EF8E54CF}" type="slidenum">
              <a:rPr lang="en-US" smtClean="0"/>
              <a:t>69</a:t>
            </a:fld>
            <a:endParaRPr lang="en-US"/>
          </a:p>
        </p:txBody>
      </p:sp>
      <p:pic>
        <p:nvPicPr>
          <p:cNvPr id="5" name="Picture 4">
            <a:extLst>
              <a:ext uri="{FF2B5EF4-FFF2-40B4-BE49-F238E27FC236}">
                <a16:creationId xmlns:a16="http://schemas.microsoft.com/office/drawing/2014/main" id="{E633AAA6-966A-3C4C-838B-9704DF508E25}"/>
              </a:ext>
            </a:extLst>
          </p:cNvPr>
          <p:cNvPicPr>
            <a:picLocks noChangeAspect="1"/>
          </p:cNvPicPr>
          <p:nvPr/>
        </p:nvPicPr>
        <p:blipFill>
          <a:blip r:embed="rId3"/>
          <a:stretch>
            <a:fillRect/>
          </a:stretch>
        </p:blipFill>
        <p:spPr>
          <a:xfrm>
            <a:off x="0" y="0"/>
            <a:ext cx="12192000" cy="6847930"/>
          </a:xfrm>
          <a:prstGeom prst="rect">
            <a:avLst/>
          </a:prstGeom>
        </p:spPr>
      </p:pic>
    </p:spTree>
    <p:extLst>
      <p:ext uri="{BB962C8B-B14F-4D97-AF65-F5344CB8AC3E}">
        <p14:creationId xmlns:p14="http://schemas.microsoft.com/office/powerpoint/2010/main" val="2705592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787894-E169-6A4D-A488-D0098C3D9A2A}"/>
              </a:ext>
            </a:extLst>
          </p:cNvPr>
          <p:cNvSpPr>
            <a:spLocks noGrp="1"/>
          </p:cNvSpPr>
          <p:nvPr>
            <p:ph type="dt" sz="half" idx="10"/>
          </p:nvPr>
        </p:nvSpPr>
        <p:spPr/>
        <p:txBody>
          <a:bodyPr/>
          <a:lstStyle/>
          <a:p>
            <a:fld id="{BD9D2048-F529-0C49-964B-5A68CFE754DC}" type="datetime1">
              <a:rPr lang="en-US" smtClean="0"/>
              <a:t>1/17/20</a:t>
            </a:fld>
            <a:endParaRPr lang="en-US"/>
          </a:p>
        </p:txBody>
      </p:sp>
      <p:sp>
        <p:nvSpPr>
          <p:cNvPr id="3" name="Footer Placeholder 2">
            <a:extLst>
              <a:ext uri="{FF2B5EF4-FFF2-40B4-BE49-F238E27FC236}">
                <a16:creationId xmlns:a16="http://schemas.microsoft.com/office/drawing/2014/main" id="{5A61AD55-A312-9F4E-805A-C2DB5874547E}"/>
              </a:ext>
            </a:extLst>
          </p:cNvPr>
          <p:cNvSpPr>
            <a:spLocks noGrp="1"/>
          </p:cNvSpPr>
          <p:nvPr>
            <p:ph type="ftr" sz="quarter" idx="11"/>
          </p:nvPr>
        </p:nvSpPr>
        <p:spPr/>
        <p:txBody>
          <a:bodyPr/>
          <a:lstStyle/>
          <a:p>
            <a:r>
              <a:rPr lang="en-US"/>
              <a:t>A. Damianou</a:t>
            </a:r>
          </a:p>
        </p:txBody>
      </p:sp>
      <p:sp>
        <p:nvSpPr>
          <p:cNvPr id="4" name="Slide Number Placeholder 3">
            <a:extLst>
              <a:ext uri="{FF2B5EF4-FFF2-40B4-BE49-F238E27FC236}">
                <a16:creationId xmlns:a16="http://schemas.microsoft.com/office/drawing/2014/main" id="{6651E152-18FF-7042-A661-B9AF0E01038D}"/>
              </a:ext>
            </a:extLst>
          </p:cNvPr>
          <p:cNvSpPr>
            <a:spLocks noGrp="1"/>
          </p:cNvSpPr>
          <p:nvPr>
            <p:ph type="sldNum" sz="quarter" idx="12"/>
          </p:nvPr>
        </p:nvSpPr>
        <p:spPr/>
        <p:txBody>
          <a:bodyPr/>
          <a:lstStyle/>
          <a:p>
            <a:fld id="{95022B00-7660-2F4F-996E-9B30EF8E54CF}" type="slidenum">
              <a:rPr lang="en-US" smtClean="0"/>
              <a:t>7</a:t>
            </a:fld>
            <a:endParaRPr lang="en-US"/>
          </a:p>
        </p:txBody>
      </p:sp>
      <p:cxnSp>
        <p:nvCxnSpPr>
          <p:cNvPr id="6" name="Straight Connector 5">
            <a:extLst>
              <a:ext uri="{FF2B5EF4-FFF2-40B4-BE49-F238E27FC236}">
                <a16:creationId xmlns:a16="http://schemas.microsoft.com/office/drawing/2014/main" id="{26E251F0-A6A9-FE41-934F-579F6C497E72}"/>
              </a:ext>
            </a:extLst>
          </p:cNvPr>
          <p:cNvCxnSpPr/>
          <p:nvPr/>
        </p:nvCxnSpPr>
        <p:spPr>
          <a:xfrm>
            <a:off x="1143000" y="428629"/>
            <a:ext cx="0" cy="5757862"/>
          </a:xfrm>
          <a:prstGeom prst="line">
            <a:avLst/>
          </a:prstGeom>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86D1914-EF4F-1C43-9653-5CD427C45941}"/>
              </a:ext>
            </a:extLst>
          </p:cNvPr>
          <p:cNvSpPr/>
          <p:nvPr/>
        </p:nvSpPr>
        <p:spPr>
          <a:xfrm>
            <a:off x="1057275" y="842971"/>
            <a:ext cx="185738"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A780A73-A639-5944-856A-7DB25C2F006A}"/>
              </a:ext>
            </a:extLst>
          </p:cNvPr>
          <p:cNvSpPr/>
          <p:nvPr/>
        </p:nvSpPr>
        <p:spPr>
          <a:xfrm>
            <a:off x="1050131" y="1724027"/>
            <a:ext cx="185738"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FEFD5B8-A1C9-E440-A39D-7842E7ACBE31}"/>
              </a:ext>
            </a:extLst>
          </p:cNvPr>
          <p:cNvSpPr/>
          <p:nvPr/>
        </p:nvSpPr>
        <p:spPr>
          <a:xfrm>
            <a:off x="1050131" y="2651922"/>
            <a:ext cx="185738"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7B78E19-0D98-D649-9205-F1BE6E05A556}"/>
              </a:ext>
            </a:extLst>
          </p:cNvPr>
          <p:cNvSpPr/>
          <p:nvPr/>
        </p:nvSpPr>
        <p:spPr>
          <a:xfrm>
            <a:off x="1050131" y="3658398"/>
            <a:ext cx="185738"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BF82DD7-B5E0-2A40-902B-BD64E1C883D6}"/>
              </a:ext>
            </a:extLst>
          </p:cNvPr>
          <p:cNvSpPr/>
          <p:nvPr/>
        </p:nvSpPr>
        <p:spPr>
          <a:xfrm>
            <a:off x="1050131" y="4618443"/>
            <a:ext cx="185738"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6F6893F-42BA-7140-936C-504979FB4941}"/>
              </a:ext>
            </a:extLst>
          </p:cNvPr>
          <p:cNvSpPr/>
          <p:nvPr/>
        </p:nvSpPr>
        <p:spPr>
          <a:xfrm>
            <a:off x="1057275" y="5649926"/>
            <a:ext cx="185738"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F256997-E50E-324F-9569-1F431A370262}"/>
              </a:ext>
            </a:extLst>
          </p:cNvPr>
          <p:cNvSpPr txBox="1"/>
          <p:nvPr/>
        </p:nvSpPr>
        <p:spPr>
          <a:xfrm>
            <a:off x="1414461" y="685804"/>
            <a:ext cx="2163541" cy="646331"/>
          </a:xfrm>
          <a:prstGeom prst="rect">
            <a:avLst/>
          </a:prstGeom>
          <a:noFill/>
        </p:spPr>
        <p:txBody>
          <a:bodyPr wrap="none" rtlCol="0">
            <a:spAutoFit/>
          </a:bodyPr>
          <a:lstStyle/>
          <a:p>
            <a:pPr algn="ctr"/>
            <a:r>
              <a:rPr lang="en-US" dirty="0"/>
              <a:t>BSc Informatics &amp; </a:t>
            </a:r>
          </a:p>
          <a:p>
            <a:pPr algn="ctr"/>
            <a:r>
              <a:rPr lang="en-US" dirty="0"/>
              <a:t>Telecommunications </a:t>
            </a:r>
          </a:p>
        </p:txBody>
      </p:sp>
      <p:sp>
        <p:nvSpPr>
          <p:cNvPr id="16" name="TextBox 15">
            <a:extLst>
              <a:ext uri="{FF2B5EF4-FFF2-40B4-BE49-F238E27FC236}">
                <a16:creationId xmlns:a16="http://schemas.microsoft.com/office/drawing/2014/main" id="{D68BB6A6-BFC0-494F-8978-5711B660C7AE}"/>
              </a:ext>
            </a:extLst>
          </p:cNvPr>
          <p:cNvSpPr txBox="1"/>
          <p:nvPr/>
        </p:nvSpPr>
        <p:spPr>
          <a:xfrm>
            <a:off x="1414461" y="1647265"/>
            <a:ext cx="2148024" cy="369332"/>
          </a:xfrm>
          <a:prstGeom prst="rect">
            <a:avLst/>
          </a:prstGeom>
          <a:noFill/>
        </p:spPr>
        <p:txBody>
          <a:bodyPr wrap="none" rtlCol="0">
            <a:spAutoFit/>
          </a:bodyPr>
          <a:lstStyle/>
          <a:p>
            <a:r>
              <a:rPr lang="en-US" dirty="0"/>
              <a:t>MSc Informatics &amp; AI</a:t>
            </a:r>
          </a:p>
        </p:txBody>
      </p:sp>
      <p:sp>
        <p:nvSpPr>
          <p:cNvPr id="17" name="TextBox 16">
            <a:extLst>
              <a:ext uri="{FF2B5EF4-FFF2-40B4-BE49-F238E27FC236}">
                <a16:creationId xmlns:a16="http://schemas.microsoft.com/office/drawing/2014/main" id="{F2F7B5E0-579F-DE40-8A1B-E8F2939131B4}"/>
              </a:ext>
            </a:extLst>
          </p:cNvPr>
          <p:cNvSpPr txBox="1"/>
          <p:nvPr/>
        </p:nvSpPr>
        <p:spPr>
          <a:xfrm>
            <a:off x="1414461" y="2578003"/>
            <a:ext cx="2300630" cy="369332"/>
          </a:xfrm>
          <a:prstGeom prst="rect">
            <a:avLst/>
          </a:prstGeom>
          <a:noFill/>
        </p:spPr>
        <p:txBody>
          <a:bodyPr wrap="none" rtlCol="0">
            <a:spAutoFit/>
          </a:bodyPr>
          <a:lstStyle/>
          <a:p>
            <a:r>
              <a:rPr lang="en-US" dirty="0"/>
              <a:t>PhD Machine Learning</a:t>
            </a:r>
          </a:p>
        </p:txBody>
      </p:sp>
      <p:sp>
        <p:nvSpPr>
          <p:cNvPr id="18" name="TextBox 17">
            <a:extLst>
              <a:ext uri="{FF2B5EF4-FFF2-40B4-BE49-F238E27FC236}">
                <a16:creationId xmlns:a16="http://schemas.microsoft.com/office/drawing/2014/main" id="{C337A1F5-BE35-9C46-B2DD-BD4BD6091F1C}"/>
              </a:ext>
            </a:extLst>
          </p:cNvPr>
          <p:cNvSpPr txBox="1"/>
          <p:nvPr/>
        </p:nvSpPr>
        <p:spPr>
          <a:xfrm>
            <a:off x="1414461" y="3557871"/>
            <a:ext cx="2642711" cy="369332"/>
          </a:xfrm>
          <a:prstGeom prst="rect">
            <a:avLst/>
          </a:prstGeom>
          <a:noFill/>
        </p:spPr>
        <p:txBody>
          <a:bodyPr wrap="none" rtlCol="0">
            <a:spAutoFit/>
          </a:bodyPr>
          <a:lstStyle/>
          <a:p>
            <a:r>
              <a:rPr lang="en-US" dirty="0"/>
              <a:t>Researcher ML &amp; Robotics</a:t>
            </a:r>
          </a:p>
        </p:txBody>
      </p:sp>
      <p:sp>
        <p:nvSpPr>
          <p:cNvPr id="19" name="TextBox 18">
            <a:extLst>
              <a:ext uri="{FF2B5EF4-FFF2-40B4-BE49-F238E27FC236}">
                <a16:creationId xmlns:a16="http://schemas.microsoft.com/office/drawing/2014/main" id="{F9C17D3C-2C70-3B44-91E6-A4DEBACC7C0B}"/>
              </a:ext>
            </a:extLst>
          </p:cNvPr>
          <p:cNvSpPr txBox="1"/>
          <p:nvPr/>
        </p:nvSpPr>
        <p:spPr>
          <a:xfrm>
            <a:off x="1438275" y="4527350"/>
            <a:ext cx="939360" cy="369332"/>
          </a:xfrm>
          <a:prstGeom prst="rect">
            <a:avLst/>
          </a:prstGeom>
          <a:noFill/>
        </p:spPr>
        <p:txBody>
          <a:bodyPr wrap="none" rtlCol="0">
            <a:spAutoFit/>
          </a:bodyPr>
          <a:lstStyle/>
          <a:p>
            <a:r>
              <a:rPr lang="en-US" dirty="0"/>
              <a:t>Start-up</a:t>
            </a:r>
          </a:p>
        </p:txBody>
      </p:sp>
      <p:sp>
        <p:nvSpPr>
          <p:cNvPr id="20" name="TextBox 19">
            <a:extLst>
              <a:ext uri="{FF2B5EF4-FFF2-40B4-BE49-F238E27FC236}">
                <a16:creationId xmlns:a16="http://schemas.microsoft.com/office/drawing/2014/main" id="{3D739C7D-471F-4241-8B3B-D4DC5704AD05}"/>
              </a:ext>
            </a:extLst>
          </p:cNvPr>
          <p:cNvSpPr txBox="1"/>
          <p:nvPr/>
        </p:nvSpPr>
        <p:spPr>
          <a:xfrm>
            <a:off x="1420371" y="5529527"/>
            <a:ext cx="959750" cy="369332"/>
          </a:xfrm>
          <a:prstGeom prst="rect">
            <a:avLst/>
          </a:prstGeom>
          <a:noFill/>
        </p:spPr>
        <p:txBody>
          <a:bodyPr wrap="none" rtlCol="0">
            <a:spAutoFit/>
          </a:bodyPr>
          <a:lstStyle/>
          <a:p>
            <a:r>
              <a:rPr lang="en-US" b="1" dirty="0"/>
              <a:t>Amazon</a:t>
            </a:r>
          </a:p>
        </p:txBody>
      </p:sp>
      <p:sp>
        <p:nvSpPr>
          <p:cNvPr id="22" name="TextBox 21">
            <a:extLst>
              <a:ext uri="{FF2B5EF4-FFF2-40B4-BE49-F238E27FC236}">
                <a16:creationId xmlns:a16="http://schemas.microsoft.com/office/drawing/2014/main" id="{8B9014B6-AA73-484D-8E9B-78E800BF481A}"/>
              </a:ext>
            </a:extLst>
          </p:cNvPr>
          <p:cNvSpPr txBox="1"/>
          <p:nvPr/>
        </p:nvSpPr>
        <p:spPr>
          <a:xfrm>
            <a:off x="1576550" y="5050324"/>
            <a:ext cx="1516441" cy="369332"/>
          </a:xfrm>
          <a:prstGeom prst="rect">
            <a:avLst/>
          </a:prstGeom>
          <a:noFill/>
        </p:spPr>
        <p:txBody>
          <a:bodyPr wrap="none" rtlCol="0">
            <a:spAutoFit/>
          </a:bodyPr>
          <a:lstStyle/>
          <a:p>
            <a:r>
              <a:rPr lang="en-US" dirty="0"/>
              <a:t>ATI Fellowship</a:t>
            </a:r>
          </a:p>
        </p:txBody>
      </p:sp>
      <p:grpSp>
        <p:nvGrpSpPr>
          <p:cNvPr id="24" name="Group 23">
            <a:extLst>
              <a:ext uri="{FF2B5EF4-FFF2-40B4-BE49-F238E27FC236}">
                <a16:creationId xmlns:a16="http://schemas.microsoft.com/office/drawing/2014/main" id="{FE60B181-8FA7-724B-BAED-D5EA6D4F47BF}"/>
              </a:ext>
            </a:extLst>
          </p:cNvPr>
          <p:cNvGrpSpPr/>
          <p:nvPr/>
        </p:nvGrpSpPr>
        <p:grpSpPr>
          <a:xfrm rot="21399214">
            <a:off x="4593277" y="888178"/>
            <a:ext cx="7075518" cy="4850964"/>
            <a:chOff x="2965450" y="1282700"/>
            <a:chExt cx="6261100" cy="4292600"/>
          </a:xfrm>
        </p:grpSpPr>
        <p:pic>
          <p:nvPicPr>
            <p:cNvPr id="13" name="Picture 12">
              <a:extLst>
                <a:ext uri="{FF2B5EF4-FFF2-40B4-BE49-F238E27FC236}">
                  <a16:creationId xmlns:a16="http://schemas.microsoft.com/office/drawing/2014/main" id="{025D8894-B4E0-5843-8304-95DF870ADD82}"/>
                </a:ext>
              </a:extLst>
            </p:cNvPr>
            <p:cNvPicPr>
              <a:picLocks noChangeAspect="1"/>
            </p:cNvPicPr>
            <p:nvPr/>
          </p:nvPicPr>
          <p:blipFill>
            <a:blip r:embed="rId2"/>
            <a:stretch>
              <a:fillRect/>
            </a:stretch>
          </p:blipFill>
          <p:spPr>
            <a:xfrm>
              <a:off x="2965450" y="1282700"/>
              <a:ext cx="6261100" cy="4292600"/>
            </a:xfrm>
            <a:prstGeom prst="rect">
              <a:avLst/>
            </a:prstGeom>
          </p:spPr>
        </p:pic>
        <p:sp>
          <p:nvSpPr>
            <p:cNvPr id="14" name="Rectangle 13">
              <a:extLst>
                <a:ext uri="{FF2B5EF4-FFF2-40B4-BE49-F238E27FC236}">
                  <a16:creationId xmlns:a16="http://schemas.microsoft.com/office/drawing/2014/main" id="{70E94274-9043-CD48-86B7-48E210871F17}"/>
                </a:ext>
              </a:extLst>
            </p:cNvPr>
            <p:cNvSpPr/>
            <p:nvPr/>
          </p:nvSpPr>
          <p:spPr>
            <a:xfrm>
              <a:off x="7315200" y="1909766"/>
              <a:ext cx="1911350" cy="36197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35964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9A059-397B-D04D-A10F-60EEB177D437}"/>
              </a:ext>
            </a:extLst>
          </p:cNvPr>
          <p:cNvSpPr>
            <a:spLocks noGrp="1"/>
          </p:cNvSpPr>
          <p:nvPr>
            <p:ph type="title"/>
          </p:nvPr>
        </p:nvSpPr>
        <p:spPr/>
        <p:txBody>
          <a:bodyPr>
            <a:normAutofit fontScale="90000"/>
          </a:bodyPr>
          <a:lstStyle/>
          <a:p>
            <a:r>
              <a:rPr lang="en-US" dirty="0"/>
              <a:t>GP with NN inductive biases</a:t>
            </a:r>
          </a:p>
        </p:txBody>
      </p:sp>
      <p:sp>
        <p:nvSpPr>
          <p:cNvPr id="3" name="Content Placeholder 2">
            <a:extLst>
              <a:ext uri="{FF2B5EF4-FFF2-40B4-BE49-F238E27FC236}">
                <a16:creationId xmlns:a16="http://schemas.microsoft.com/office/drawing/2014/main" id="{8567ABF2-105A-4844-A46A-AE9A60A5015B}"/>
              </a:ext>
            </a:extLst>
          </p:cNvPr>
          <p:cNvSpPr>
            <a:spLocks noGrp="1"/>
          </p:cNvSpPr>
          <p:nvPr>
            <p:ph idx="1"/>
          </p:nvPr>
        </p:nvSpPr>
        <p:spPr/>
        <p:txBody>
          <a:bodyPr/>
          <a:lstStyle/>
          <a:p>
            <a:r>
              <a:rPr lang="en-US" dirty="0"/>
              <a:t> Here J(X; </a:t>
            </a:r>
            <a:r>
              <a:rPr lang="el-GR" dirty="0"/>
              <a:t>Θ)  = </a:t>
            </a:r>
            <a:r>
              <a:rPr lang="en-US" dirty="0"/>
              <a:t>d NN(x; </a:t>
            </a:r>
            <a:r>
              <a:rPr lang="el-GR" dirty="0"/>
              <a:t>θ</a:t>
            </a:r>
            <a:r>
              <a:rPr lang="en-US" dirty="0"/>
              <a:t> </a:t>
            </a:r>
            <a:r>
              <a:rPr lang="el-GR" dirty="0"/>
              <a:t>)</a:t>
            </a:r>
            <a:r>
              <a:rPr lang="en-US" dirty="0"/>
              <a:t> / d</a:t>
            </a:r>
            <a:r>
              <a:rPr lang="el-GR"/>
              <a:t> θ</a:t>
            </a:r>
            <a:endParaRPr lang="en-US" dirty="0"/>
          </a:p>
        </p:txBody>
      </p:sp>
      <p:sp>
        <p:nvSpPr>
          <p:cNvPr id="4" name="Date Placeholder 3">
            <a:extLst>
              <a:ext uri="{FF2B5EF4-FFF2-40B4-BE49-F238E27FC236}">
                <a16:creationId xmlns:a16="http://schemas.microsoft.com/office/drawing/2014/main" id="{B0F3C4C0-5F53-104A-9F82-49A6C15FFBF8}"/>
              </a:ext>
            </a:extLst>
          </p:cNvPr>
          <p:cNvSpPr>
            <a:spLocks noGrp="1"/>
          </p:cNvSpPr>
          <p:nvPr>
            <p:ph type="dt" sz="half" idx="10"/>
          </p:nvPr>
        </p:nvSpPr>
        <p:spPr/>
        <p:txBody>
          <a:bodyPr/>
          <a:lstStyle/>
          <a:p>
            <a:fld id="{CDBCBEEF-020B-904E-AB75-B2BF6F308A64}" type="datetime1">
              <a:rPr lang="en-US" smtClean="0"/>
              <a:t>1/17/20</a:t>
            </a:fld>
            <a:endParaRPr lang="en-US"/>
          </a:p>
        </p:txBody>
      </p:sp>
      <p:sp>
        <p:nvSpPr>
          <p:cNvPr id="5" name="Footer Placeholder 4">
            <a:extLst>
              <a:ext uri="{FF2B5EF4-FFF2-40B4-BE49-F238E27FC236}">
                <a16:creationId xmlns:a16="http://schemas.microsoft.com/office/drawing/2014/main" id="{B8CDB576-1EEB-2849-AE0F-D93CDB1A8C0F}"/>
              </a:ext>
            </a:extLst>
          </p:cNvPr>
          <p:cNvSpPr>
            <a:spLocks noGrp="1"/>
          </p:cNvSpPr>
          <p:nvPr>
            <p:ph type="ftr" sz="quarter" idx="11"/>
          </p:nvPr>
        </p:nvSpPr>
        <p:spPr/>
        <p:txBody>
          <a:bodyPr/>
          <a:lstStyle/>
          <a:p>
            <a:r>
              <a:rPr lang="en-US"/>
              <a:t>A. Damianou</a:t>
            </a:r>
          </a:p>
        </p:txBody>
      </p:sp>
      <p:sp>
        <p:nvSpPr>
          <p:cNvPr id="6" name="Slide Number Placeholder 5">
            <a:extLst>
              <a:ext uri="{FF2B5EF4-FFF2-40B4-BE49-F238E27FC236}">
                <a16:creationId xmlns:a16="http://schemas.microsoft.com/office/drawing/2014/main" id="{E986B945-6665-CC48-B38F-17CB1B574712}"/>
              </a:ext>
            </a:extLst>
          </p:cNvPr>
          <p:cNvSpPr>
            <a:spLocks noGrp="1"/>
          </p:cNvSpPr>
          <p:nvPr>
            <p:ph type="sldNum" sz="quarter" idx="12"/>
          </p:nvPr>
        </p:nvSpPr>
        <p:spPr/>
        <p:txBody>
          <a:bodyPr/>
          <a:lstStyle/>
          <a:p>
            <a:fld id="{95022B00-7660-2F4F-996E-9B30EF8E54CF}" type="slidenum">
              <a:rPr lang="en-US" smtClean="0"/>
              <a:t>70</a:t>
            </a:fld>
            <a:endParaRPr lang="en-US"/>
          </a:p>
        </p:txBody>
      </p:sp>
      <p:pic>
        <p:nvPicPr>
          <p:cNvPr id="7" name="Picture 6">
            <a:extLst>
              <a:ext uri="{FF2B5EF4-FFF2-40B4-BE49-F238E27FC236}">
                <a16:creationId xmlns:a16="http://schemas.microsoft.com/office/drawing/2014/main" id="{C36CBBE2-E21A-694C-8651-5DD6B662E4E8}"/>
              </a:ext>
            </a:extLst>
          </p:cNvPr>
          <p:cNvPicPr>
            <a:picLocks noChangeAspect="1"/>
          </p:cNvPicPr>
          <p:nvPr/>
        </p:nvPicPr>
        <p:blipFill>
          <a:blip r:embed="rId2"/>
          <a:stretch>
            <a:fillRect/>
          </a:stretch>
        </p:blipFill>
        <p:spPr>
          <a:xfrm>
            <a:off x="3037668" y="1711213"/>
            <a:ext cx="9154332" cy="5141751"/>
          </a:xfrm>
          <a:prstGeom prst="rect">
            <a:avLst/>
          </a:prstGeom>
        </p:spPr>
      </p:pic>
    </p:spTree>
    <p:extLst>
      <p:ext uri="{BB962C8B-B14F-4D97-AF65-F5344CB8AC3E}">
        <p14:creationId xmlns:p14="http://schemas.microsoft.com/office/powerpoint/2010/main" val="36068097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C6860-AF56-714E-A9A3-5B4CD9C51099}"/>
              </a:ext>
            </a:extLst>
          </p:cNvPr>
          <p:cNvSpPr>
            <a:spLocks noGrp="1"/>
          </p:cNvSpPr>
          <p:nvPr>
            <p:ph type="title"/>
          </p:nvPr>
        </p:nvSpPr>
        <p:spPr/>
        <p:txBody>
          <a:bodyPr>
            <a:normAutofit fontScale="90000"/>
          </a:bodyPr>
          <a:lstStyle/>
          <a:p>
            <a:r>
              <a:rPr lang="en-US" dirty="0"/>
              <a:t>Amount of bits</a:t>
            </a:r>
          </a:p>
        </p:txBody>
      </p:sp>
      <p:sp>
        <p:nvSpPr>
          <p:cNvPr id="3" name="Content Placeholder 2">
            <a:extLst>
              <a:ext uri="{FF2B5EF4-FFF2-40B4-BE49-F238E27FC236}">
                <a16:creationId xmlns:a16="http://schemas.microsoft.com/office/drawing/2014/main" id="{39A5FE72-42DD-104E-A02E-7D810DA515C8}"/>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929291B2-DB8C-6C45-A476-32E49C3F48DF}"/>
              </a:ext>
            </a:extLst>
          </p:cNvPr>
          <p:cNvSpPr>
            <a:spLocks noGrp="1"/>
          </p:cNvSpPr>
          <p:nvPr>
            <p:ph type="dt" sz="half" idx="10"/>
          </p:nvPr>
        </p:nvSpPr>
        <p:spPr/>
        <p:txBody>
          <a:bodyPr/>
          <a:lstStyle/>
          <a:p>
            <a:fld id="{CDBCBEEF-020B-904E-AB75-B2BF6F308A64}" type="datetime1">
              <a:rPr lang="en-US" smtClean="0"/>
              <a:t>1/17/20</a:t>
            </a:fld>
            <a:endParaRPr lang="en-US"/>
          </a:p>
        </p:txBody>
      </p:sp>
      <p:sp>
        <p:nvSpPr>
          <p:cNvPr id="5" name="Footer Placeholder 4">
            <a:extLst>
              <a:ext uri="{FF2B5EF4-FFF2-40B4-BE49-F238E27FC236}">
                <a16:creationId xmlns:a16="http://schemas.microsoft.com/office/drawing/2014/main" id="{FECCB601-9B33-DC4D-AB4A-619A8084B209}"/>
              </a:ext>
            </a:extLst>
          </p:cNvPr>
          <p:cNvSpPr>
            <a:spLocks noGrp="1"/>
          </p:cNvSpPr>
          <p:nvPr>
            <p:ph type="ftr" sz="quarter" idx="11"/>
          </p:nvPr>
        </p:nvSpPr>
        <p:spPr/>
        <p:txBody>
          <a:bodyPr/>
          <a:lstStyle/>
          <a:p>
            <a:r>
              <a:rPr lang="en-US"/>
              <a:t>A. Damianou</a:t>
            </a:r>
          </a:p>
        </p:txBody>
      </p:sp>
      <p:sp>
        <p:nvSpPr>
          <p:cNvPr id="6" name="Slide Number Placeholder 5">
            <a:extLst>
              <a:ext uri="{FF2B5EF4-FFF2-40B4-BE49-F238E27FC236}">
                <a16:creationId xmlns:a16="http://schemas.microsoft.com/office/drawing/2014/main" id="{D43F1F8E-96B6-A44A-A575-C48A521DD1CD}"/>
              </a:ext>
            </a:extLst>
          </p:cNvPr>
          <p:cNvSpPr>
            <a:spLocks noGrp="1"/>
          </p:cNvSpPr>
          <p:nvPr>
            <p:ph type="sldNum" sz="quarter" idx="12"/>
          </p:nvPr>
        </p:nvSpPr>
        <p:spPr/>
        <p:txBody>
          <a:bodyPr/>
          <a:lstStyle/>
          <a:p>
            <a:fld id="{95022B00-7660-2F4F-996E-9B30EF8E54CF}" type="slidenum">
              <a:rPr lang="en-US" smtClean="0"/>
              <a:t>71</a:t>
            </a:fld>
            <a:endParaRPr lang="en-US"/>
          </a:p>
        </p:txBody>
      </p:sp>
    </p:spTree>
    <p:extLst>
      <p:ext uri="{BB962C8B-B14F-4D97-AF65-F5344CB8AC3E}">
        <p14:creationId xmlns:p14="http://schemas.microsoft.com/office/powerpoint/2010/main" val="24019716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3B045-108E-5048-A757-D7969B87B417}"/>
              </a:ext>
            </a:extLst>
          </p:cNvPr>
          <p:cNvSpPr>
            <a:spLocks noGrp="1"/>
          </p:cNvSpPr>
          <p:nvPr>
            <p:ph type="title"/>
          </p:nvPr>
        </p:nvSpPr>
        <p:spPr/>
        <p:txBody>
          <a:bodyPr>
            <a:normAutofit fontScale="90000"/>
          </a:bodyPr>
          <a:lstStyle/>
          <a:p>
            <a:r>
              <a:rPr lang="en-US" dirty="0"/>
              <a:t>Can we implement GPs in hardware?</a:t>
            </a:r>
          </a:p>
        </p:txBody>
      </p:sp>
      <p:sp>
        <p:nvSpPr>
          <p:cNvPr id="3" name="Content Placeholder 2">
            <a:extLst>
              <a:ext uri="{FF2B5EF4-FFF2-40B4-BE49-F238E27FC236}">
                <a16:creationId xmlns:a16="http://schemas.microsoft.com/office/drawing/2014/main" id="{D6953180-C310-B14C-9E5D-EC85B4F2DE56}"/>
              </a:ext>
            </a:extLst>
          </p:cNvPr>
          <p:cNvSpPr>
            <a:spLocks noGrp="1"/>
          </p:cNvSpPr>
          <p:nvPr>
            <p:ph idx="1"/>
          </p:nvPr>
        </p:nvSpPr>
        <p:spPr>
          <a:xfrm>
            <a:off x="435864" y="1689314"/>
            <a:ext cx="10917936" cy="4382301"/>
          </a:xfrm>
        </p:spPr>
        <p:txBody>
          <a:bodyPr>
            <a:normAutofit lnSpcReduction="10000"/>
          </a:bodyPr>
          <a:lstStyle/>
          <a:p>
            <a:pPr marL="457200" indent="-457200">
              <a:buFont typeface="+mj-lt"/>
              <a:buAutoNum type="arabicPeriod"/>
            </a:pPr>
            <a:r>
              <a:rPr lang="en-US" sz="2400" dirty="0"/>
              <a:t>We can turn inversions into matrix-vector-products. HW is good at that (and can parallelize). </a:t>
            </a:r>
          </a:p>
          <a:p>
            <a:pPr marL="457200" indent="-457200">
              <a:buFont typeface="+mj-lt"/>
              <a:buAutoNum type="arabicPeriod"/>
            </a:pPr>
            <a:r>
              <a:rPr lang="en-US" sz="2400" dirty="0"/>
              <a:t>Prediction with clever caching can be fast. </a:t>
            </a:r>
          </a:p>
          <a:p>
            <a:pPr marL="457200" indent="-457200">
              <a:buFont typeface="+mj-lt"/>
              <a:buAutoNum type="arabicPeriod"/>
            </a:pPr>
            <a:r>
              <a:rPr lang="en-US" sz="2400" dirty="0"/>
              <a:t>Learning is feasible by incorporating inductive biases from NNs. </a:t>
            </a:r>
          </a:p>
          <a:p>
            <a:pPr marL="457200" indent="-457200">
              <a:buFont typeface="+mj-lt"/>
              <a:buAutoNum type="arabicPeriod"/>
            </a:pPr>
            <a:r>
              <a:rPr lang="en-US" sz="2400" dirty="0"/>
              <a:t>Biggest unexplored issue is the needed precision (1. can partially help).</a:t>
            </a:r>
          </a:p>
          <a:p>
            <a:pPr marL="0" indent="0">
              <a:buNone/>
            </a:pPr>
            <a:endParaRPr lang="en-US" sz="2400" dirty="0"/>
          </a:p>
          <a:p>
            <a:pPr marL="0" indent="0">
              <a:buNone/>
            </a:pPr>
            <a:r>
              <a:rPr lang="en-US" sz="2400" dirty="0"/>
              <a:t>Brainstorming:</a:t>
            </a:r>
          </a:p>
          <a:p>
            <a:r>
              <a:rPr lang="en-US" sz="2400" dirty="0"/>
              <a:t>Energy efficient using mixed-precision informed by the models’ self-doubt (entropy). </a:t>
            </a:r>
            <a:br>
              <a:rPr lang="en-US" sz="2400" dirty="0"/>
            </a:br>
            <a:r>
              <a:rPr lang="en-US" sz="2400" dirty="0"/>
              <a:t> Implicit or explicit mixture of experts.</a:t>
            </a:r>
          </a:p>
          <a:p>
            <a:pPr marL="0" indent="0">
              <a:buNone/>
            </a:pPr>
            <a:endParaRPr lang="en-US" sz="500" dirty="0"/>
          </a:p>
          <a:p>
            <a:r>
              <a:rPr lang="en-US" sz="2400" dirty="0"/>
              <a:t>DGP architecture search to compress a bigger GP.    </a:t>
            </a:r>
          </a:p>
          <a:p>
            <a:pPr marL="0" indent="0">
              <a:buNone/>
            </a:pPr>
            <a:endParaRPr lang="en-US" sz="2400" dirty="0"/>
          </a:p>
        </p:txBody>
      </p:sp>
      <p:sp>
        <p:nvSpPr>
          <p:cNvPr id="4" name="Date Placeholder 3">
            <a:extLst>
              <a:ext uri="{FF2B5EF4-FFF2-40B4-BE49-F238E27FC236}">
                <a16:creationId xmlns:a16="http://schemas.microsoft.com/office/drawing/2014/main" id="{A0F26E0D-49C0-994C-8C4A-4726536A1467}"/>
              </a:ext>
            </a:extLst>
          </p:cNvPr>
          <p:cNvSpPr>
            <a:spLocks noGrp="1"/>
          </p:cNvSpPr>
          <p:nvPr>
            <p:ph type="dt" sz="half" idx="10"/>
          </p:nvPr>
        </p:nvSpPr>
        <p:spPr/>
        <p:txBody>
          <a:bodyPr/>
          <a:lstStyle/>
          <a:p>
            <a:fld id="{CDBCBEEF-020B-904E-AB75-B2BF6F308A64}" type="datetime1">
              <a:rPr lang="en-US" smtClean="0"/>
              <a:t>1/17/20</a:t>
            </a:fld>
            <a:endParaRPr lang="en-US"/>
          </a:p>
        </p:txBody>
      </p:sp>
      <p:sp>
        <p:nvSpPr>
          <p:cNvPr id="5" name="Footer Placeholder 4">
            <a:extLst>
              <a:ext uri="{FF2B5EF4-FFF2-40B4-BE49-F238E27FC236}">
                <a16:creationId xmlns:a16="http://schemas.microsoft.com/office/drawing/2014/main" id="{9E64E378-8811-9145-B0AC-325C41174122}"/>
              </a:ext>
            </a:extLst>
          </p:cNvPr>
          <p:cNvSpPr>
            <a:spLocks noGrp="1"/>
          </p:cNvSpPr>
          <p:nvPr>
            <p:ph type="ftr" sz="quarter" idx="11"/>
          </p:nvPr>
        </p:nvSpPr>
        <p:spPr/>
        <p:txBody>
          <a:bodyPr/>
          <a:lstStyle/>
          <a:p>
            <a:r>
              <a:rPr lang="en-US"/>
              <a:t>A. Damianou</a:t>
            </a:r>
          </a:p>
        </p:txBody>
      </p:sp>
      <p:sp>
        <p:nvSpPr>
          <p:cNvPr id="6" name="Slide Number Placeholder 5">
            <a:extLst>
              <a:ext uri="{FF2B5EF4-FFF2-40B4-BE49-F238E27FC236}">
                <a16:creationId xmlns:a16="http://schemas.microsoft.com/office/drawing/2014/main" id="{E52CE442-B0EF-9842-947C-417BA81A7B6D}"/>
              </a:ext>
            </a:extLst>
          </p:cNvPr>
          <p:cNvSpPr>
            <a:spLocks noGrp="1"/>
          </p:cNvSpPr>
          <p:nvPr>
            <p:ph type="sldNum" sz="quarter" idx="12"/>
          </p:nvPr>
        </p:nvSpPr>
        <p:spPr/>
        <p:txBody>
          <a:bodyPr/>
          <a:lstStyle/>
          <a:p>
            <a:fld id="{95022B00-7660-2F4F-996E-9B30EF8E54CF}" type="slidenum">
              <a:rPr lang="en-US" smtClean="0"/>
              <a:t>72</a:t>
            </a:fld>
            <a:endParaRPr lang="en-US"/>
          </a:p>
        </p:txBody>
      </p:sp>
      <p:sp>
        <p:nvSpPr>
          <p:cNvPr id="7" name="TextBox 6">
            <a:extLst>
              <a:ext uri="{FF2B5EF4-FFF2-40B4-BE49-F238E27FC236}">
                <a16:creationId xmlns:a16="http://schemas.microsoft.com/office/drawing/2014/main" id="{C07D2C42-948B-A146-8A5E-7B5BC6055618}"/>
              </a:ext>
            </a:extLst>
          </p:cNvPr>
          <p:cNvSpPr txBox="1"/>
          <p:nvPr/>
        </p:nvSpPr>
        <p:spPr>
          <a:xfrm>
            <a:off x="435864" y="1004469"/>
            <a:ext cx="7105600" cy="430887"/>
          </a:xfrm>
          <a:prstGeom prst="rect">
            <a:avLst/>
          </a:prstGeom>
          <a:noFill/>
        </p:spPr>
        <p:txBody>
          <a:bodyPr wrap="none" rtlCol="0">
            <a:spAutoFit/>
          </a:bodyPr>
          <a:lstStyle/>
          <a:p>
            <a:r>
              <a:rPr lang="en-US" sz="2200" dirty="0"/>
              <a:t>Not currently. However, I think it’s possible (but also hard!).</a:t>
            </a:r>
          </a:p>
        </p:txBody>
      </p:sp>
      <p:pic>
        <p:nvPicPr>
          <p:cNvPr id="8" name="Picture 7">
            <a:extLst>
              <a:ext uri="{FF2B5EF4-FFF2-40B4-BE49-F238E27FC236}">
                <a16:creationId xmlns:a16="http://schemas.microsoft.com/office/drawing/2014/main" id="{873CEA5B-6C00-E745-81EB-4633843D8A90}"/>
              </a:ext>
            </a:extLst>
          </p:cNvPr>
          <p:cNvPicPr>
            <a:picLocks noChangeAspect="1"/>
          </p:cNvPicPr>
          <p:nvPr/>
        </p:nvPicPr>
        <p:blipFill>
          <a:blip r:embed="rId3">
            <a:alphaModFix amt="57000"/>
          </a:blip>
          <a:stretch>
            <a:fillRect/>
          </a:stretch>
        </p:blipFill>
        <p:spPr>
          <a:xfrm>
            <a:off x="10830285" y="185781"/>
            <a:ext cx="925851" cy="1030512"/>
          </a:xfrm>
          <a:prstGeom prst="rect">
            <a:avLst/>
          </a:prstGeom>
        </p:spPr>
      </p:pic>
      <p:pic>
        <p:nvPicPr>
          <p:cNvPr id="11" name="Picture 10">
            <a:extLst>
              <a:ext uri="{FF2B5EF4-FFF2-40B4-BE49-F238E27FC236}">
                <a16:creationId xmlns:a16="http://schemas.microsoft.com/office/drawing/2014/main" id="{4ED2F000-86C9-584C-B421-44E83C763241}"/>
              </a:ext>
            </a:extLst>
          </p:cNvPr>
          <p:cNvPicPr>
            <a:picLocks noChangeAspect="1"/>
          </p:cNvPicPr>
          <p:nvPr/>
        </p:nvPicPr>
        <p:blipFill>
          <a:blip r:embed="rId4"/>
          <a:stretch>
            <a:fillRect/>
          </a:stretch>
        </p:blipFill>
        <p:spPr>
          <a:xfrm>
            <a:off x="5530034" y="4798824"/>
            <a:ext cx="1925761" cy="568136"/>
          </a:xfrm>
          <a:prstGeom prst="rect">
            <a:avLst/>
          </a:prstGeom>
        </p:spPr>
      </p:pic>
      <p:sp>
        <p:nvSpPr>
          <p:cNvPr id="9" name="Rectangle 8">
            <a:extLst>
              <a:ext uri="{FF2B5EF4-FFF2-40B4-BE49-F238E27FC236}">
                <a16:creationId xmlns:a16="http://schemas.microsoft.com/office/drawing/2014/main" id="{27AE60FE-8660-B14C-B8CB-DC91412CD684}"/>
              </a:ext>
            </a:extLst>
          </p:cNvPr>
          <p:cNvSpPr/>
          <p:nvPr/>
        </p:nvSpPr>
        <p:spPr>
          <a:xfrm>
            <a:off x="336884" y="3850105"/>
            <a:ext cx="11419252" cy="2387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9867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3B045-108E-5048-A757-D7969B87B417}"/>
              </a:ext>
            </a:extLst>
          </p:cNvPr>
          <p:cNvSpPr>
            <a:spLocks noGrp="1"/>
          </p:cNvSpPr>
          <p:nvPr>
            <p:ph type="title"/>
          </p:nvPr>
        </p:nvSpPr>
        <p:spPr/>
        <p:txBody>
          <a:bodyPr>
            <a:normAutofit fontScale="90000"/>
          </a:bodyPr>
          <a:lstStyle/>
          <a:p>
            <a:r>
              <a:rPr lang="en-US" dirty="0"/>
              <a:t>Can we implement GPs in hardware?</a:t>
            </a:r>
          </a:p>
        </p:txBody>
      </p:sp>
      <p:sp>
        <p:nvSpPr>
          <p:cNvPr id="3" name="Content Placeholder 2">
            <a:extLst>
              <a:ext uri="{FF2B5EF4-FFF2-40B4-BE49-F238E27FC236}">
                <a16:creationId xmlns:a16="http://schemas.microsoft.com/office/drawing/2014/main" id="{D6953180-C310-B14C-9E5D-EC85B4F2DE56}"/>
              </a:ext>
            </a:extLst>
          </p:cNvPr>
          <p:cNvSpPr>
            <a:spLocks noGrp="1"/>
          </p:cNvSpPr>
          <p:nvPr>
            <p:ph idx="1"/>
          </p:nvPr>
        </p:nvSpPr>
        <p:spPr>
          <a:xfrm>
            <a:off x="435864" y="1689314"/>
            <a:ext cx="10917936" cy="4382301"/>
          </a:xfrm>
        </p:spPr>
        <p:txBody>
          <a:bodyPr>
            <a:normAutofit lnSpcReduction="10000"/>
          </a:bodyPr>
          <a:lstStyle/>
          <a:p>
            <a:pPr marL="457200" indent="-457200">
              <a:buFont typeface="+mj-lt"/>
              <a:buAutoNum type="arabicPeriod"/>
            </a:pPr>
            <a:r>
              <a:rPr lang="en-US" sz="2400" dirty="0"/>
              <a:t>We can turn inversions into matrix-vector-products. HW is good at that (and can parallelize). </a:t>
            </a:r>
          </a:p>
          <a:p>
            <a:pPr marL="457200" indent="-457200">
              <a:buFont typeface="+mj-lt"/>
              <a:buAutoNum type="arabicPeriod"/>
            </a:pPr>
            <a:r>
              <a:rPr lang="en-US" sz="2400" dirty="0"/>
              <a:t>Prediction with clever caching can be fast. </a:t>
            </a:r>
          </a:p>
          <a:p>
            <a:pPr marL="457200" indent="-457200">
              <a:buFont typeface="+mj-lt"/>
              <a:buAutoNum type="arabicPeriod"/>
            </a:pPr>
            <a:r>
              <a:rPr lang="en-US" sz="2400" dirty="0"/>
              <a:t>Learning is feasible by incorporating inductive biases from NNs. </a:t>
            </a:r>
          </a:p>
          <a:p>
            <a:pPr marL="457200" indent="-457200">
              <a:buFont typeface="+mj-lt"/>
              <a:buAutoNum type="arabicPeriod"/>
            </a:pPr>
            <a:r>
              <a:rPr lang="en-US" sz="2400" dirty="0"/>
              <a:t>Biggest unexplored issue is the needed precision (1. can partially help).</a:t>
            </a:r>
          </a:p>
          <a:p>
            <a:pPr marL="0" indent="0">
              <a:buNone/>
            </a:pPr>
            <a:endParaRPr lang="en-US" sz="2400" dirty="0"/>
          </a:p>
          <a:p>
            <a:pPr marL="0" indent="0">
              <a:buNone/>
            </a:pPr>
            <a:r>
              <a:rPr lang="en-US" sz="2400" dirty="0"/>
              <a:t>Brainstorming:</a:t>
            </a:r>
          </a:p>
          <a:p>
            <a:r>
              <a:rPr lang="en-US" sz="2400" dirty="0"/>
              <a:t>Energy efficient using mixed-precision informed by the models’ self-doubt (entropy). </a:t>
            </a:r>
            <a:br>
              <a:rPr lang="en-US" sz="2400" dirty="0"/>
            </a:br>
            <a:r>
              <a:rPr lang="en-US" sz="2400" dirty="0"/>
              <a:t> Implicit or explicit mixture of experts.</a:t>
            </a:r>
          </a:p>
          <a:p>
            <a:pPr marL="0" indent="0">
              <a:buNone/>
            </a:pPr>
            <a:endParaRPr lang="en-US" sz="500" dirty="0"/>
          </a:p>
          <a:p>
            <a:r>
              <a:rPr lang="en-US" sz="2400" dirty="0"/>
              <a:t>Deep GP architecture search to compress a bigger GP.    </a:t>
            </a:r>
          </a:p>
          <a:p>
            <a:pPr marL="0" indent="0">
              <a:buNone/>
            </a:pPr>
            <a:endParaRPr lang="en-US" sz="2400" dirty="0"/>
          </a:p>
        </p:txBody>
      </p:sp>
      <p:sp>
        <p:nvSpPr>
          <p:cNvPr id="4" name="Date Placeholder 3">
            <a:extLst>
              <a:ext uri="{FF2B5EF4-FFF2-40B4-BE49-F238E27FC236}">
                <a16:creationId xmlns:a16="http://schemas.microsoft.com/office/drawing/2014/main" id="{A0F26E0D-49C0-994C-8C4A-4726536A1467}"/>
              </a:ext>
            </a:extLst>
          </p:cNvPr>
          <p:cNvSpPr>
            <a:spLocks noGrp="1"/>
          </p:cNvSpPr>
          <p:nvPr>
            <p:ph type="dt" sz="half" idx="10"/>
          </p:nvPr>
        </p:nvSpPr>
        <p:spPr/>
        <p:txBody>
          <a:bodyPr/>
          <a:lstStyle/>
          <a:p>
            <a:fld id="{CDBCBEEF-020B-904E-AB75-B2BF6F308A64}" type="datetime1">
              <a:rPr lang="en-US" smtClean="0"/>
              <a:t>1/17/20</a:t>
            </a:fld>
            <a:endParaRPr lang="en-US"/>
          </a:p>
        </p:txBody>
      </p:sp>
      <p:sp>
        <p:nvSpPr>
          <p:cNvPr id="5" name="Footer Placeholder 4">
            <a:extLst>
              <a:ext uri="{FF2B5EF4-FFF2-40B4-BE49-F238E27FC236}">
                <a16:creationId xmlns:a16="http://schemas.microsoft.com/office/drawing/2014/main" id="{9E64E378-8811-9145-B0AC-325C41174122}"/>
              </a:ext>
            </a:extLst>
          </p:cNvPr>
          <p:cNvSpPr>
            <a:spLocks noGrp="1"/>
          </p:cNvSpPr>
          <p:nvPr>
            <p:ph type="ftr" sz="quarter" idx="11"/>
          </p:nvPr>
        </p:nvSpPr>
        <p:spPr/>
        <p:txBody>
          <a:bodyPr/>
          <a:lstStyle/>
          <a:p>
            <a:r>
              <a:rPr lang="en-US"/>
              <a:t>A. Damianou</a:t>
            </a:r>
          </a:p>
        </p:txBody>
      </p:sp>
      <p:sp>
        <p:nvSpPr>
          <p:cNvPr id="6" name="Slide Number Placeholder 5">
            <a:extLst>
              <a:ext uri="{FF2B5EF4-FFF2-40B4-BE49-F238E27FC236}">
                <a16:creationId xmlns:a16="http://schemas.microsoft.com/office/drawing/2014/main" id="{E52CE442-B0EF-9842-947C-417BA81A7B6D}"/>
              </a:ext>
            </a:extLst>
          </p:cNvPr>
          <p:cNvSpPr>
            <a:spLocks noGrp="1"/>
          </p:cNvSpPr>
          <p:nvPr>
            <p:ph type="sldNum" sz="quarter" idx="12"/>
          </p:nvPr>
        </p:nvSpPr>
        <p:spPr/>
        <p:txBody>
          <a:bodyPr/>
          <a:lstStyle/>
          <a:p>
            <a:fld id="{95022B00-7660-2F4F-996E-9B30EF8E54CF}" type="slidenum">
              <a:rPr lang="en-US" smtClean="0"/>
              <a:t>73</a:t>
            </a:fld>
            <a:endParaRPr lang="en-US"/>
          </a:p>
        </p:txBody>
      </p:sp>
      <p:sp>
        <p:nvSpPr>
          <p:cNvPr id="7" name="TextBox 6">
            <a:extLst>
              <a:ext uri="{FF2B5EF4-FFF2-40B4-BE49-F238E27FC236}">
                <a16:creationId xmlns:a16="http://schemas.microsoft.com/office/drawing/2014/main" id="{C07D2C42-948B-A146-8A5E-7B5BC6055618}"/>
              </a:ext>
            </a:extLst>
          </p:cNvPr>
          <p:cNvSpPr txBox="1"/>
          <p:nvPr/>
        </p:nvSpPr>
        <p:spPr>
          <a:xfrm>
            <a:off x="435864" y="1004469"/>
            <a:ext cx="7105600" cy="430887"/>
          </a:xfrm>
          <a:prstGeom prst="rect">
            <a:avLst/>
          </a:prstGeom>
          <a:noFill/>
        </p:spPr>
        <p:txBody>
          <a:bodyPr wrap="none" rtlCol="0">
            <a:spAutoFit/>
          </a:bodyPr>
          <a:lstStyle/>
          <a:p>
            <a:r>
              <a:rPr lang="en-US" sz="2200" dirty="0"/>
              <a:t>Not currently. However, I think it’s possible (but also hard!).</a:t>
            </a:r>
          </a:p>
        </p:txBody>
      </p:sp>
      <p:pic>
        <p:nvPicPr>
          <p:cNvPr id="8" name="Picture 7">
            <a:extLst>
              <a:ext uri="{FF2B5EF4-FFF2-40B4-BE49-F238E27FC236}">
                <a16:creationId xmlns:a16="http://schemas.microsoft.com/office/drawing/2014/main" id="{873CEA5B-6C00-E745-81EB-4633843D8A90}"/>
              </a:ext>
            </a:extLst>
          </p:cNvPr>
          <p:cNvPicPr>
            <a:picLocks noChangeAspect="1"/>
          </p:cNvPicPr>
          <p:nvPr/>
        </p:nvPicPr>
        <p:blipFill>
          <a:blip r:embed="rId3">
            <a:alphaModFix amt="57000"/>
          </a:blip>
          <a:stretch>
            <a:fillRect/>
          </a:stretch>
        </p:blipFill>
        <p:spPr>
          <a:xfrm>
            <a:off x="10830285" y="185781"/>
            <a:ext cx="925851" cy="1030512"/>
          </a:xfrm>
          <a:prstGeom prst="rect">
            <a:avLst/>
          </a:prstGeom>
        </p:spPr>
      </p:pic>
      <p:pic>
        <p:nvPicPr>
          <p:cNvPr id="11" name="Picture 10">
            <a:extLst>
              <a:ext uri="{FF2B5EF4-FFF2-40B4-BE49-F238E27FC236}">
                <a16:creationId xmlns:a16="http://schemas.microsoft.com/office/drawing/2014/main" id="{4ED2F000-86C9-584C-B421-44E83C763241}"/>
              </a:ext>
            </a:extLst>
          </p:cNvPr>
          <p:cNvPicPr>
            <a:picLocks noChangeAspect="1"/>
          </p:cNvPicPr>
          <p:nvPr/>
        </p:nvPicPr>
        <p:blipFill>
          <a:blip r:embed="rId4"/>
          <a:stretch>
            <a:fillRect/>
          </a:stretch>
        </p:blipFill>
        <p:spPr>
          <a:xfrm>
            <a:off x="5530034" y="4798824"/>
            <a:ext cx="1925761" cy="568136"/>
          </a:xfrm>
          <a:prstGeom prst="rect">
            <a:avLst/>
          </a:prstGeom>
        </p:spPr>
      </p:pic>
    </p:spTree>
    <p:extLst>
      <p:ext uri="{BB962C8B-B14F-4D97-AF65-F5344CB8AC3E}">
        <p14:creationId xmlns:p14="http://schemas.microsoft.com/office/powerpoint/2010/main" val="25098978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87048-22F4-A84B-9F25-4AEF4CBE732D}"/>
              </a:ext>
            </a:extLst>
          </p:cNvPr>
          <p:cNvSpPr>
            <a:spLocks noGrp="1"/>
          </p:cNvSpPr>
          <p:nvPr>
            <p:ph type="title"/>
          </p:nvPr>
        </p:nvSpPr>
        <p:spPr/>
        <p:txBody>
          <a:bodyPr>
            <a:normAutofit fontScale="90000"/>
          </a:bodyPr>
          <a:lstStyle/>
          <a:p>
            <a:r>
              <a:rPr lang="en-US" dirty="0"/>
              <a:t>Conclusion</a:t>
            </a:r>
          </a:p>
        </p:txBody>
      </p:sp>
      <p:sp>
        <p:nvSpPr>
          <p:cNvPr id="3" name="Content Placeholder 2">
            <a:extLst>
              <a:ext uri="{FF2B5EF4-FFF2-40B4-BE49-F238E27FC236}">
                <a16:creationId xmlns:a16="http://schemas.microsoft.com/office/drawing/2014/main" id="{9C01520A-513A-294D-8716-7690C45EB3B8}"/>
              </a:ext>
            </a:extLst>
          </p:cNvPr>
          <p:cNvSpPr>
            <a:spLocks noGrp="1"/>
          </p:cNvSpPr>
          <p:nvPr>
            <p:ph idx="1"/>
          </p:nvPr>
        </p:nvSpPr>
        <p:spPr/>
        <p:txBody>
          <a:bodyPr/>
          <a:lstStyle/>
          <a:p>
            <a:r>
              <a:rPr lang="en-US" dirty="0"/>
              <a:t> Uncertainty modeling turns optimization into integration. </a:t>
            </a:r>
          </a:p>
          <a:p>
            <a:pPr marL="0" indent="0">
              <a:buNone/>
            </a:pPr>
            <a:endParaRPr lang="en-US" dirty="0"/>
          </a:p>
          <a:p>
            <a:r>
              <a:rPr lang="en-US" dirty="0"/>
              <a:t> Challenges: expensive computations; required precision. </a:t>
            </a:r>
          </a:p>
          <a:p>
            <a:pPr marL="0" indent="0">
              <a:buNone/>
            </a:pPr>
            <a:endParaRPr lang="en-US" dirty="0"/>
          </a:p>
          <a:p>
            <a:r>
              <a:rPr lang="en-US" dirty="0"/>
              <a:t> Computations more economical with recent advances and GPUs. </a:t>
            </a:r>
          </a:p>
          <a:p>
            <a:pPr marL="0" indent="0">
              <a:buNone/>
            </a:pPr>
            <a:endParaRPr lang="en-US" dirty="0"/>
          </a:p>
          <a:p>
            <a:r>
              <a:rPr lang="en-US" dirty="0"/>
              <a:t> Deep GP and GP-NN hybrids allow for uncertainty modelling with good learnability. </a:t>
            </a:r>
          </a:p>
          <a:p>
            <a:endParaRPr lang="en-US" dirty="0"/>
          </a:p>
          <a:p>
            <a:r>
              <a:rPr lang="en-US" dirty="0"/>
              <a:t> I shared some thoughts on uncertainty modelling in hardware. </a:t>
            </a:r>
          </a:p>
        </p:txBody>
      </p:sp>
      <p:sp>
        <p:nvSpPr>
          <p:cNvPr id="4" name="Date Placeholder 3">
            <a:extLst>
              <a:ext uri="{FF2B5EF4-FFF2-40B4-BE49-F238E27FC236}">
                <a16:creationId xmlns:a16="http://schemas.microsoft.com/office/drawing/2014/main" id="{63F1EC62-59BE-584F-8829-349257BCD960}"/>
              </a:ext>
            </a:extLst>
          </p:cNvPr>
          <p:cNvSpPr>
            <a:spLocks noGrp="1"/>
          </p:cNvSpPr>
          <p:nvPr>
            <p:ph type="dt" sz="half" idx="10"/>
          </p:nvPr>
        </p:nvSpPr>
        <p:spPr/>
        <p:txBody>
          <a:bodyPr/>
          <a:lstStyle/>
          <a:p>
            <a:fld id="{CDBCBEEF-020B-904E-AB75-B2BF6F308A64}" type="datetime1">
              <a:rPr lang="en-US" smtClean="0"/>
              <a:t>1/17/20</a:t>
            </a:fld>
            <a:endParaRPr lang="en-US"/>
          </a:p>
        </p:txBody>
      </p:sp>
      <p:sp>
        <p:nvSpPr>
          <p:cNvPr id="5" name="Footer Placeholder 4">
            <a:extLst>
              <a:ext uri="{FF2B5EF4-FFF2-40B4-BE49-F238E27FC236}">
                <a16:creationId xmlns:a16="http://schemas.microsoft.com/office/drawing/2014/main" id="{6780BF1D-2684-D041-BBE3-84105664DECA}"/>
              </a:ext>
            </a:extLst>
          </p:cNvPr>
          <p:cNvSpPr>
            <a:spLocks noGrp="1"/>
          </p:cNvSpPr>
          <p:nvPr>
            <p:ph type="ftr" sz="quarter" idx="11"/>
          </p:nvPr>
        </p:nvSpPr>
        <p:spPr/>
        <p:txBody>
          <a:bodyPr/>
          <a:lstStyle/>
          <a:p>
            <a:r>
              <a:rPr lang="en-US"/>
              <a:t>A. Damianou</a:t>
            </a:r>
          </a:p>
        </p:txBody>
      </p:sp>
      <p:sp>
        <p:nvSpPr>
          <p:cNvPr id="6" name="Slide Number Placeholder 5">
            <a:extLst>
              <a:ext uri="{FF2B5EF4-FFF2-40B4-BE49-F238E27FC236}">
                <a16:creationId xmlns:a16="http://schemas.microsoft.com/office/drawing/2014/main" id="{3F6D520A-665B-DF4B-A7C5-4E2CE5BD5D02}"/>
              </a:ext>
            </a:extLst>
          </p:cNvPr>
          <p:cNvSpPr>
            <a:spLocks noGrp="1"/>
          </p:cNvSpPr>
          <p:nvPr>
            <p:ph type="sldNum" sz="quarter" idx="12"/>
          </p:nvPr>
        </p:nvSpPr>
        <p:spPr/>
        <p:txBody>
          <a:bodyPr/>
          <a:lstStyle/>
          <a:p>
            <a:fld id="{95022B00-7660-2F4F-996E-9B30EF8E54CF}" type="slidenum">
              <a:rPr lang="en-US" smtClean="0"/>
              <a:t>74</a:t>
            </a:fld>
            <a:endParaRPr lang="en-US"/>
          </a:p>
        </p:txBody>
      </p:sp>
    </p:spTree>
    <p:extLst>
      <p:ext uri="{BB962C8B-B14F-4D97-AF65-F5344CB8AC3E}">
        <p14:creationId xmlns:p14="http://schemas.microsoft.com/office/powerpoint/2010/main" val="28325516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F5870-386D-2C48-9801-0A5E0A9321BE}"/>
              </a:ext>
            </a:extLst>
          </p:cNvPr>
          <p:cNvSpPr>
            <a:spLocks noGrp="1"/>
          </p:cNvSpPr>
          <p:nvPr>
            <p:ph type="title"/>
          </p:nvPr>
        </p:nvSpPr>
        <p:spPr/>
        <p:txBody>
          <a:bodyPr>
            <a:normAutofit fontScale="90000"/>
          </a:bodyPr>
          <a:lstStyle/>
          <a:p>
            <a:r>
              <a:rPr lang="en-US" dirty="0"/>
              <a:t>Thanks!</a:t>
            </a:r>
          </a:p>
        </p:txBody>
      </p:sp>
      <p:sp>
        <p:nvSpPr>
          <p:cNvPr id="3" name="Content Placeholder 2">
            <a:extLst>
              <a:ext uri="{FF2B5EF4-FFF2-40B4-BE49-F238E27FC236}">
                <a16:creationId xmlns:a16="http://schemas.microsoft.com/office/drawing/2014/main" id="{9E956054-34D8-EC41-B183-457B972D5D88}"/>
              </a:ext>
            </a:extLst>
          </p:cNvPr>
          <p:cNvSpPr>
            <a:spLocks noGrp="1"/>
          </p:cNvSpPr>
          <p:nvPr>
            <p:ph idx="1"/>
          </p:nvPr>
        </p:nvSpPr>
        <p:spPr>
          <a:xfrm>
            <a:off x="435864" y="5648142"/>
            <a:ext cx="10917936" cy="423473"/>
          </a:xfrm>
        </p:spPr>
        <p:txBody>
          <a:bodyPr>
            <a:normAutofit fontScale="92500" lnSpcReduction="10000"/>
          </a:bodyPr>
          <a:lstStyle/>
          <a:p>
            <a:pPr marL="0" indent="0">
              <a:buNone/>
            </a:pPr>
            <a:r>
              <a:rPr lang="en-US" i="1" dirty="0"/>
              <a:t>Relevant tutorials &amp; publications: </a:t>
            </a:r>
            <a:r>
              <a:rPr lang="en-US" u="sng" dirty="0" err="1">
                <a:solidFill>
                  <a:srgbClr val="0432FF"/>
                </a:solidFill>
              </a:rPr>
              <a:t>andreasdamianou.com</a:t>
            </a:r>
            <a:endParaRPr lang="en-US" i="1" dirty="0"/>
          </a:p>
        </p:txBody>
      </p:sp>
      <p:sp>
        <p:nvSpPr>
          <p:cNvPr id="4" name="Date Placeholder 3">
            <a:extLst>
              <a:ext uri="{FF2B5EF4-FFF2-40B4-BE49-F238E27FC236}">
                <a16:creationId xmlns:a16="http://schemas.microsoft.com/office/drawing/2014/main" id="{A03E88F6-4465-9E46-8D12-71476C9B48F3}"/>
              </a:ext>
            </a:extLst>
          </p:cNvPr>
          <p:cNvSpPr>
            <a:spLocks noGrp="1"/>
          </p:cNvSpPr>
          <p:nvPr>
            <p:ph type="dt" sz="half" idx="10"/>
          </p:nvPr>
        </p:nvSpPr>
        <p:spPr/>
        <p:txBody>
          <a:bodyPr/>
          <a:lstStyle/>
          <a:p>
            <a:fld id="{CDBCBEEF-020B-904E-AB75-B2BF6F308A64}" type="datetime1">
              <a:rPr lang="en-US" smtClean="0"/>
              <a:t>1/17/20</a:t>
            </a:fld>
            <a:endParaRPr lang="en-US"/>
          </a:p>
        </p:txBody>
      </p:sp>
      <p:sp>
        <p:nvSpPr>
          <p:cNvPr id="5" name="Footer Placeholder 4">
            <a:extLst>
              <a:ext uri="{FF2B5EF4-FFF2-40B4-BE49-F238E27FC236}">
                <a16:creationId xmlns:a16="http://schemas.microsoft.com/office/drawing/2014/main" id="{6BB195EB-A695-9444-953B-D49F9A8968D9}"/>
              </a:ext>
            </a:extLst>
          </p:cNvPr>
          <p:cNvSpPr>
            <a:spLocks noGrp="1"/>
          </p:cNvSpPr>
          <p:nvPr>
            <p:ph type="ftr" sz="quarter" idx="11"/>
          </p:nvPr>
        </p:nvSpPr>
        <p:spPr/>
        <p:txBody>
          <a:bodyPr/>
          <a:lstStyle/>
          <a:p>
            <a:r>
              <a:rPr lang="en-US"/>
              <a:t>A. Damianou</a:t>
            </a:r>
          </a:p>
        </p:txBody>
      </p:sp>
      <p:sp>
        <p:nvSpPr>
          <p:cNvPr id="6" name="Slide Number Placeholder 5">
            <a:extLst>
              <a:ext uri="{FF2B5EF4-FFF2-40B4-BE49-F238E27FC236}">
                <a16:creationId xmlns:a16="http://schemas.microsoft.com/office/drawing/2014/main" id="{D7320C9E-3020-AB45-A46C-49A0CE4257CE}"/>
              </a:ext>
            </a:extLst>
          </p:cNvPr>
          <p:cNvSpPr>
            <a:spLocks noGrp="1"/>
          </p:cNvSpPr>
          <p:nvPr>
            <p:ph type="sldNum" sz="quarter" idx="12"/>
          </p:nvPr>
        </p:nvSpPr>
        <p:spPr/>
        <p:txBody>
          <a:bodyPr/>
          <a:lstStyle/>
          <a:p>
            <a:fld id="{95022B00-7660-2F4F-996E-9B30EF8E54CF}" type="slidenum">
              <a:rPr lang="en-US" smtClean="0"/>
              <a:t>75</a:t>
            </a:fld>
            <a:endParaRPr lang="en-US"/>
          </a:p>
        </p:txBody>
      </p:sp>
      <p:sp>
        <p:nvSpPr>
          <p:cNvPr id="8" name="TextBox 7">
            <a:extLst>
              <a:ext uri="{FF2B5EF4-FFF2-40B4-BE49-F238E27FC236}">
                <a16:creationId xmlns:a16="http://schemas.microsoft.com/office/drawing/2014/main" id="{3C59132C-DE85-2747-A13F-64E4DFAD5C71}"/>
              </a:ext>
            </a:extLst>
          </p:cNvPr>
          <p:cNvSpPr txBox="1"/>
          <p:nvPr/>
        </p:nvSpPr>
        <p:spPr>
          <a:xfrm>
            <a:off x="4539113" y="2458058"/>
            <a:ext cx="2145331" cy="584775"/>
          </a:xfrm>
          <a:prstGeom prst="rect">
            <a:avLst/>
          </a:prstGeom>
          <a:noFill/>
        </p:spPr>
        <p:txBody>
          <a:bodyPr wrap="none" rtlCol="0">
            <a:spAutoFit/>
          </a:bodyPr>
          <a:lstStyle/>
          <a:p>
            <a:r>
              <a:rPr lang="en-US" sz="3200" i="1" dirty="0"/>
              <a:t> Questions?</a:t>
            </a:r>
          </a:p>
        </p:txBody>
      </p:sp>
    </p:spTree>
    <p:extLst>
      <p:ext uri="{BB962C8B-B14F-4D97-AF65-F5344CB8AC3E}">
        <p14:creationId xmlns:p14="http://schemas.microsoft.com/office/powerpoint/2010/main" val="30725200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9CD274-25EB-D841-84A2-FEB68E14E740}"/>
              </a:ext>
            </a:extLst>
          </p:cNvPr>
          <p:cNvSpPr>
            <a:spLocks noGrp="1"/>
          </p:cNvSpPr>
          <p:nvPr>
            <p:ph type="dt" sz="half" idx="10"/>
          </p:nvPr>
        </p:nvSpPr>
        <p:spPr/>
        <p:txBody>
          <a:bodyPr/>
          <a:lstStyle/>
          <a:p>
            <a:fld id="{BD9D2048-F529-0C49-964B-5A68CFE754DC}" type="datetime1">
              <a:rPr lang="en-US" smtClean="0"/>
              <a:t>1/17/20</a:t>
            </a:fld>
            <a:endParaRPr lang="en-US"/>
          </a:p>
        </p:txBody>
      </p:sp>
      <p:sp>
        <p:nvSpPr>
          <p:cNvPr id="3" name="Footer Placeholder 2">
            <a:extLst>
              <a:ext uri="{FF2B5EF4-FFF2-40B4-BE49-F238E27FC236}">
                <a16:creationId xmlns:a16="http://schemas.microsoft.com/office/drawing/2014/main" id="{BAC26660-88F2-7F4D-A9D5-B34F6E6B4A54}"/>
              </a:ext>
            </a:extLst>
          </p:cNvPr>
          <p:cNvSpPr>
            <a:spLocks noGrp="1"/>
          </p:cNvSpPr>
          <p:nvPr>
            <p:ph type="ftr" sz="quarter" idx="11"/>
          </p:nvPr>
        </p:nvSpPr>
        <p:spPr/>
        <p:txBody>
          <a:bodyPr/>
          <a:lstStyle/>
          <a:p>
            <a:r>
              <a:rPr lang="en-US"/>
              <a:t>A. Damianou</a:t>
            </a:r>
          </a:p>
        </p:txBody>
      </p:sp>
      <p:sp>
        <p:nvSpPr>
          <p:cNvPr id="4" name="Slide Number Placeholder 3">
            <a:extLst>
              <a:ext uri="{FF2B5EF4-FFF2-40B4-BE49-F238E27FC236}">
                <a16:creationId xmlns:a16="http://schemas.microsoft.com/office/drawing/2014/main" id="{8BF0C24C-E20C-2A4D-A1E1-0332B5581C44}"/>
              </a:ext>
            </a:extLst>
          </p:cNvPr>
          <p:cNvSpPr>
            <a:spLocks noGrp="1"/>
          </p:cNvSpPr>
          <p:nvPr>
            <p:ph type="sldNum" sz="quarter" idx="12"/>
          </p:nvPr>
        </p:nvSpPr>
        <p:spPr/>
        <p:txBody>
          <a:bodyPr/>
          <a:lstStyle/>
          <a:p>
            <a:fld id="{95022B00-7660-2F4F-996E-9B30EF8E54CF}" type="slidenum">
              <a:rPr lang="en-US" smtClean="0"/>
              <a:t>76</a:t>
            </a:fld>
            <a:endParaRPr lang="en-US"/>
          </a:p>
        </p:txBody>
      </p:sp>
      <p:sp>
        <p:nvSpPr>
          <p:cNvPr id="5" name="TextBox 4">
            <a:extLst>
              <a:ext uri="{FF2B5EF4-FFF2-40B4-BE49-F238E27FC236}">
                <a16:creationId xmlns:a16="http://schemas.microsoft.com/office/drawing/2014/main" id="{1D14647E-BD29-4340-BACF-ADE7C12CCD40}"/>
              </a:ext>
            </a:extLst>
          </p:cNvPr>
          <p:cNvSpPr txBox="1"/>
          <p:nvPr/>
        </p:nvSpPr>
        <p:spPr>
          <a:xfrm>
            <a:off x="4899259" y="2666198"/>
            <a:ext cx="1763624" cy="584775"/>
          </a:xfrm>
          <a:prstGeom prst="rect">
            <a:avLst/>
          </a:prstGeom>
          <a:noFill/>
        </p:spPr>
        <p:txBody>
          <a:bodyPr wrap="none" rtlCol="0">
            <a:spAutoFit/>
          </a:bodyPr>
          <a:lstStyle/>
          <a:p>
            <a:r>
              <a:rPr lang="en-US" sz="3200" dirty="0"/>
              <a:t>Appendix</a:t>
            </a:r>
          </a:p>
        </p:txBody>
      </p:sp>
    </p:spTree>
    <p:extLst>
      <p:ext uri="{BB962C8B-B14F-4D97-AF65-F5344CB8AC3E}">
        <p14:creationId xmlns:p14="http://schemas.microsoft.com/office/powerpoint/2010/main" val="808863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C0AA4D57-9ED4-0D47-AF17-A8B2D6126FD0}"/>
              </a:ext>
            </a:extLst>
          </p:cNvPr>
          <p:cNvSpPr/>
          <p:nvPr/>
        </p:nvSpPr>
        <p:spPr>
          <a:xfrm>
            <a:off x="2655651" y="875489"/>
            <a:ext cx="7081736" cy="1770434"/>
          </a:xfrm>
          <a:prstGeom prst="roundRect">
            <a:avLst/>
          </a:prstGeom>
          <a:solidFill>
            <a:schemeClr val="accent2">
              <a:lumMod val="20000"/>
              <a:lumOff val="8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37684D-BA2D-7849-8F30-CA9D42066F77}"/>
              </a:ext>
            </a:extLst>
          </p:cNvPr>
          <p:cNvSpPr>
            <a:spLocks noGrp="1"/>
          </p:cNvSpPr>
          <p:nvPr>
            <p:ph type="title"/>
          </p:nvPr>
        </p:nvSpPr>
        <p:spPr/>
        <p:txBody>
          <a:bodyPr/>
          <a:lstStyle/>
          <a:p>
            <a:r>
              <a:rPr lang="en-US" dirty="0"/>
              <a:t>GPs *for* hardware</a:t>
            </a:r>
          </a:p>
        </p:txBody>
      </p:sp>
      <p:sp>
        <p:nvSpPr>
          <p:cNvPr id="3" name="Content Placeholder 2">
            <a:extLst>
              <a:ext uri="{FF2B5EF4-FFF2-40B4-BE49-F238E27FC236}">
                <a16:creationId xmlns:a16="http://schemas.microsoft.com/office/drawing/2014/main" id="{ED6DFBD5-C5E4-024E-BD33-12FA1508CCA9}"/>
              </a:ext>
            </a:extLst>
          </p:cNvPr>
          <p:cNvSpPr>
            <a:spLocks noGrp="1"/>
          </p:cNvSpPr>
          <p:nvPr>
            <p:ph idx="1"/>
          </p:nvPr>
        </p:nvSpPr>
        <p:spPr>
          <a:xfrm>
            <a:off x="2694562" y="1023237"/>
            <a:ext cx="7044447" cy="5010912"/>
          </a:xfrm>
        </p:spPr>
        <p:txBody>
          <a:bodyPr>
            <a:normAutofit/>
          </a:bodyPr>
          <a:lstStyle/>
          <a:p>
            <a:pPr marL="0" indent="0">
              <a:buNone/>
            </a:pPr>
            <a:r>
              <a:rPr lang="en-US" sz="2400" i="1" dirty="0"/>
              <a:t>“[round-off errors] are strictly very complicated but uniquely defined number theoretical functions [of the inputs], yet our ignorance of their true nature is such that we best treat them as random variables.” </a:t>
            </a:r>
          </a:p>
          <a:p>
            <a:pPr marL="0" indent="0">
              <a:buNone/>
            </a:pPr>
            <a:endParaRPr lang="en-US" sz="2400" i="1" dirty="0"/>
          </a:p>
          <a:p>
            <a:pPr marL="0" indent="0" algn="r">
              <a:buNone/>
            </a:pPr>
            <a:r>
              <a:rPr lang="en-US" sz="2400" dirty="0"/>
              <a:t>(von Neumann and </a:t>
            </a:r>
            <a:r>
              <a:rPr lang="en-US" sz="2400" dirty="0" err="1"/>
              <a:t>Goldstine</a:t>
            </a:r>
            <a:r>
              <a:rPr lang="en-US" sz="2400" dirty="0"/>
              <a:t> 1947, p. 1027). </a:t>
            </a:r>
          </a:p>
        </p:txBody>
      </p:sp>
      <p:sp>
        <p:nvSpPr>
          <p:cNvPr id="4" name="Date Placeholder 3">
            <a:extLst>
              <a:ext uri="{FF2B5EF4-FFF2-40B4-BE49-F238E27FC236}">
                <a16:creationId xmlns:a16="http://schemas.microsoft.com/office/drawing/2014/main" id="{56C6EC59-FCF2-DC47-9092-68033D64BEDA}"/>
              </a:ext>
            </a:extLst>
          </p:cNvPr>
          <p:cNvSpPr>
            <a:spLocks noGrp="1"/>
          </p:cNvSpPr>
          <p:nvPr>
            <p:ph type="dt" sz="half" idx="10"/>
          </p:nvPr>
        </p:nvSpPr>
        <p:spPr/>
        <p:txBody>
          <a:bodyPr/>
          <a:lstStyle/>
          <a:p>
            <a:fld id="{CDBCBEEF-020B-904E-AB75-B2BF6F308A64}" type="datetime1">
              <a:rPr lang="en-US" smtClean="0"/>
              <a:t>1/17/20</a:t>
            </a:fld>
            <a:endParaRPr lang="en-US"/>
          </a:p>
        </p:txBody>
      </p:sp>
      <p:sp>
        <p:nvSpPr>
          <p:cNvPr id="5" name="Footer Placeholder 4">
            <a:extLst>
              <a:ext uri="{FF2B5EF4-FFF2-40B4-BE49-F238E27FC236}">
                <a16:creationId xmlns:a16="http://schemas.microsoft.com/office/drawing/2014/main" id="{7E847F73-8725-5741-9E73-23A824BD5B54}"/>
              </a:ext>
            </a:extLst>
          </p:cNvPr>
          <p:cNvSpPr>
            <a:spLocks noGrp="1"/>
          </p:cNvSpPr>
          <p:nvPr>
            <p:ph type="ftr" sz="quarter" idx="11"/>
          </p:nvPr>
        </p:nvSpPr>
        <p:spPr/>
        <p:txBody>
          <a:bodyPr/>
          <a:lstStyle/>
          <a:p>
            <a:r>
              <a:rPr lang="en-US"/>
              <a:t>A. Damianou</a:t>
            </a:r>
          </a:p>
        </p:txBody>
      </p:sp>
      <p:sp>
        <p:nvSpPr>
          <p:cNvPr id="6" name="Slide Number Placeholder 5">
            <a:extLst>
              <a:ext uri="{FF2B5EF4-FFF2-40B4-BE49-F238E27FC236}">
                <a16:creationId xmlns:a16="http://schemas.microsoft.com/office/drawing/2014/main" id="{FBB679CC-9646-E94B-918D-690BB8120620}"/>
              </a:ext>
            </a:extLst>
          </p:cNvPr>
          <p:cNvSpPr>
            <a:spLocks noGrp="1"/>
          </p:cNvSpPr>
          <p:nvPr>
            <p:ph type="sldNum" sz="quarter" idx="12"/>
          </p:nvPr>
        </p:nvSpPr>
        <p:spPr/>
        <p:txBody>
          <a:bodyPr/>
          <a:lstStyle/>
          <a:p>
            <a:fld id="{95022B00-7660-2F4F-996E-9B30EF8E54CF}" type="slidenum">
              <a:rPr lang="en-US" smtClean="0"/>
              <a:t>77</a:t>
            </a:fld>
            <a:endParaRPr lang="en-US"/>
          </a:p>
        </p:txBody>
      </p:sp>
      <p:sp>
        <p:nvSpPr>
          <p:cNvPr id="8" name="TextBox 7">
            <a:extLst>
              <a:ext uri="{FF2B5EF4-FFF2-40B4-BE49-F238E27FC236}">
                <a16:creationId xmlns:a16="http://schemas.microsoft.com/office/drawing/2014/main" id="{1678A06F-CA89-5440-9FB2-E1C0D21FCE3D}"/>
              </a:ext>
            </a:extLst>
          </p:cNvPr>
          <p:cNvSpPr txBox="1"/>
          <p:nvPr/>
        </p:nvSpPr>
        <p:spPr>
          <a:xfrm>
            <a:off x="374907" y="4926153"/>
            <a:ext cx="8235693" cy="1107996"/>
          </a:xfrm>
          <a:prstGeom prst="rect">
            <a:avLst/>
          </a:prstGeom>
          <a:noFill/>
        </p:spPr>
        <p:txBody>
          <a:bodyPr wrap="square" rtlCol="0">
            <a:spAutoFit/>
          </a:bodyPr>
          <a:lstStyle/>
          <a:p>
            <a:r>
              <a:rPr lang="en-US" sz="2200" dirty="0"/>
              <a:t>We can actually use Gaussian processes to model uncertainty coming from the computation of hardware.</a:t>
            </a:r>
          </a:p>
          <a:p>
            <a:r>
              <a:rPr lang="en-US" sz="2200" dirty="0"/>
              <a:t>(Verification &amp; Testing?)</a:t>
            </a:r>
          </a:p>
        </p:txBody>
      </p:sp>
      <p:pic>
        <p:nvPicPr>
          <p:cNvPr id="9" name="Picture 8">
            <a:extLst>
              <a:ext uri="{FF2B5EF4-FFF2-40B4-BE49-F238E27FC236}">
                <a16:creationId xmlns:a16="http://schemas.microsoft.com/office/drawing/2014/main" id="{34A1E5DE-CF48-0D4F-90A3-EAC1F9317EF3}"/>
              </a:ext>
            </a:extLst>
          </p:cNvPr>
          <p:cNvPicPr>
            <a:picLocks noChangeAspect="1"/>
          </p:cNvPicPr>
          <p:nvPr/>
        </p:nvPicPr>
        <p:blipFill>
          <a:blip r:embed="rId2">
            <a:alphaModFix amt="57000"/>
          </a:blip>
          <a:stretch>
            <a:fillRect/>
          </a:stretch>
        </p:blipFill>
        <p:spPr>
          <a:xfrm>
            <a:off x="8711879" y="5003637"/>
            <a:ext cx="925851" cy="1030512"/>
          </a:xfrm>
          <a:prstGeom prst="rect">
            <a:avLst/>
          </a:prstGeom>
        </p:spPr>
      </p:pic>
    </p:spTree>
    <p:extLst>
      <p:ext uri="{BB962C8B-B14F-4D97-AF65-F5344CB8AC3E}">
        <p14:creationId xmlns:p14="http://schemas.microsoft.com/office/powerpoint/2010/main" val="8846239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C36548-B3C0-BF4C-B799-1E37FABC6C21}"/>
              </a:ext>
            </a:extLst>
          </p:cNvPr>
          <p:cNvSpPr>
            <a:spLocks noGrp="1"/>
          </p:cNvSpPr>
          <p:nvPr>
            <p:ph type="dt" sz="half" idx="10"/>
          </p:nvPr>
        </p:nvSpPr>
        <p:spPr/>
        <p:txBody>
          <a:bodyPr/>
          <a:lstStyle/>
          <a:p>
            <a:fld id="{BD9D2048-F529-0C49-964B-5A68CFE754DC}" type="datetime1">
              <a:rPr lang="en-US" smtClean="0"/>
              <a:t>1/17/20</a:t>
            </a:fld>
            <a:endParaRPr lang="en-US"/>
          </a:p>
        </p:txBody>
      </p:sp>
      <p:sp>
        <p:nvSpPr>
          <p:cNvPr id="3" name="Footer Placeholder 2">
            <a:extLst>
              <a:ext uri="{FF2B5EF4-FFF2-40B4-BE49-F238E27FC236}">
                <a16:creationId xmlns:a16="http://schemas.microsoft.com/office/drawing/2014/main" id="{BEC56EA5-F80C-1341-8ED8-E6164331A11D}"/>
              </a:ext>
            </a:extLst>
          </p:cNvPr>
          <p:cNvSpPr>
            <a:spLocks noGrp="1"/>
          </p:cNvSpPr>
          <p:nvPr>
            <p:ph type="ftr" sz="quarter" idx="11"/>
          </p:nvPr>
        </p:nvSpPr>
        <p:spPr/>
        <p:txBody>
          <a:bodyPr/>
          <a:lstStyle/>
          <a:p>
            <a:r>
              <a:rPr lang="en-US"/>
              <a:t>A. Damianou</a:t>
            </a:r>
          </a:p>
        </p:txBody>
      </p:sp>
      <p:sp>
        <p:nvSpPr>
          <p:cNvPr id="4" name="Slide Number Placeholder 3">
            <a:extLst>
              <a:ext uri="{FF2B5EF4-FFF2-40B4-BE49-F238E27FC236}">
                <a16:creationId xmlns:a16="http://schemas.microsoft.com/office/drawing/2014/main" id="{B94C1540-3BA0-DF48-8023-3AFFBF0C61F8}"/>
              </a:ext>
            </a:extLst>
          </p:cNvPr>
          <p:cNvSpPr>
            <a:spLocks noGrp="1"/>
          </p:cNvSpPr>
          <p:nvPr>
            <p:ph type="sldNum" sz="quarter" idx="12"/>
          </p:nvPr>
        </p:nvSpPr>
        <p:spPr/>
        <p:txBody>
          <a:bodyPr/>
          <a:lstStyle/>
          <a:p>
            <a:fld id="{95022B00-7660-2F4F-996E-9B30EF8E54CF}" type="slidenum">
              <a:rPr lang="en-US" smtClean="0"/>
              <a:t>78</a:t>
            </a:fld>
            <a:endParaRPr lang="en-US"/>
          </a:p>
        </p:txBody>
      </p:sp>
      <p:pic>
        <p:nvPicPr>
          <p:cNvPr id="6" name="Picture 5">
            <a:extLst>
              <a:ext uri="{FF2B5EF4-FFF2-40B4-BE49-F238E27FC236}">
                <a16:creationId xmlns:a16="http://schemas.microsoft.com/office/drawing/2014/main" id="{9429442E-F9D8-724E-BC99-D4D6202D34FF}"/>
              </a:ext>
            </a:extLst>
          </p:cNvPr>
          <p:cNvPicPr>
            <a:picLocks noChangeAspect="1"/>
          </p:cNvPicPr>
          <p:nvPr/>
        </p:nvPicPr>
        <p:blipFill>
          <a:blip r:embed="rId2"/>
          <a:stretch>
            <a:fillRect/>
          </a:stretch>
        </p:blipFill>
        <p:spPr>
          <a:xfrm>
            <a:off x="25913" y="0"/>
            <a:ext cx="12140173" cy="6858000"/>
          </a:xfrm>
          <a:prstGeom prst="rect">
            <a:avLst/>
          </a:prstGeom>
        </p:spPr>
      </p:pic>
      <p:sp>
        <p:nvSpPr>
          <p:cNvPr id="8" name="TextBox 7">
            <a:extLst>
              <a:ext uri="{FF2B5EF4-FFF2-40B4-BE49-F238E27FC236}">
                <a16:creationId xmlns:a16="http://schemas.microsoft.com/office/drawing/2014/main" id="{890D2DDF-6AEB-144E-AB7F-0A980C82AF8F}"/>
              </a:ext>
            </a:extLst>
          </p:cNvPr>
          <p:cNvSpPr txBox="1"/>
          <p:nvPr/>
        </p:nvSpPr>
        <p:spPr>
          <a:xfrm>
            <a:off x="7714034" y="6356350"/>
            <a:ext cx="2797048" cy="369332"/>
          </a:xfrm>
          <a:prstGeom prst="rect">
            <a:avLst/>
          </a:prstGeom>
          <a:noFill/>
        </p:spPr>
        <p:txBody>
          <a:bodyPr wrap="none" rtlCol="0">
            <a:spAutoFit/>
          </a:bodyPr>
          <a:lstStyle/>
          <a:p>
            <a:r>
              <a:rPr lang="en-US" dirty="0">
                <a:solidFill>
                  <a:srgbClr val="FF0000"/>
                </a:solidFill>
              </a:rPr>
              <a:t>Slide from Michael Osborne</a:t>
            </a:r>
          </a:p>
        </p:txBody>
      </p:sp>
    </p:spTree>
    <p:extLst>
      <p:ext uri="{BB962C8B-B14F-4D97-AF65-F5344CB8AC3E}">
        <p14:creationId xmlns:p14="http://schemas.microsoft.com/office/powerpoint/2010/main" val="1223027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C36548-B3C0-BF4C-B799-1E37FABC6C21}"/>
              </a:ext>
            </a:extLst>
          </p:cNvPr>
          <p:cNvSpPr>
            <a:spLocks noGrp="1"/>
          </p:cNvSpPr>
          <p:nvPr>
            <p:ph type="dt" sz="half" idx="10"/>
          </p:nvPr>
        </p:nvSpPr>
        <p:spPr/>
        <p:txBody>
          <a:bodyPr/>
          <a:lstStyle/>
          <a:p>
            <a:fld id="{BD9D2048-F529-0C49-964B-5A68CFE754DC}" type="datetime1">
              <a:rPr lang="en-US" smtClean="0"/>
              <a:t>1/17/20</a:t>
            </a:fld>
            <a:endParaRPr lang="en-US"/>
          </a:p>
        </p:txBody>
      </p:sp>
      <p:sp>
        <p:nvSpPr>
          <p:cNvPr id="3" name="Footer Placeholder 2">
            <a:extLst>
              <a:ext uri="{FF2B5EF4-FFF2-40B4-BE49-F238E27FC236}">
                <a16:creationId xmlns:a16="http://schemas.microsoft.com/office/drawing/2014/main" id="{BEC56EA5-F80C-1341-8ED8-E6164331A11D}"/>
              </a:ext>
            </a:extLst>
          </p:cNvPr>
          <p:cNvSpPr>
            <a:spLocks noGrp="1"/>
          </p:cNvSpPr>
          <p:nvPr>
            <p:ph type="ftr" sz="quarter" idx="11"/>
          </p:nvPr>
        </p:nvSpPr>
        <p:spPr/>
        <p:txBody>
          <a:bodyPr/>
          <a:lstStyle/>
          <a:p>
            <a:r>
              <a:rPr lang="en-US"/>
              <a:t>A. Damianou</a:t>
            </a:r>
          </a:p>
        </p:txBody>
      </p:sp>
      <p:sp>
        <p:nvSpPr>
          <p:cNvPr id="4" name="Slide Number Placeholder 3">
            <a:extLst>
              <a:ext uri="{FF2B5EF4-FFF2-40B4-BE49-F238E27FC236}">
                <a16:creationId xmlns:a16="http://schemas.microsoft.com/office/drawing/2014/main" id="{B94C1540-3BA0-DF48-8023-3AFFBF0C61F8}"/>
              </a:ext>
            </a:extLst>
          </p:cNvPr>
          <p:cNvSpPr>
            <a:spLocks noGrp="1"/>
          </p:cNvSpPr>
          <p:nvPr>
            <p:ph type="sldNum" sz="quarter" idx="12"/>
          </p:nvPr>
        </p:nvSpPr>
        <p:spPr/>
        <p:txBody>
          <a:bodyPr/>
          <a:lstStyle/>
          <a:p>
            <a:fld id="{95022B00-7660-2F4F-996E-9B30EF8E54CF}" type="slidenum">
              <a:rPr lang="en-US" smtClean="0"/>
              <a:t>79</a:t>
            </a:fld>
            <a:endParaRPr lang="en-US"/>
          </a:p>
        </p:txBody>
      </p:sp>
      <p:pic>
        <p:nvPicPr>
          <p:cNvPr id="9" name="Picture 8">
            <a:extLst>
              <a:ext uri="{FF2B5EF4-FFF2-40B4-BE49-F238E27FC236}">
                <a16:creationId xmlns:a16="http://schemas.microsoft.com/office/drawing/2014/main" id="{BE0A2D64-2ADF-9645-AF47-E7196447BEA0}"/>
              </a:ext>
            </a:extLst>
          </p:cNvPr>
          <p:cNvPicPr>
            <a:picLocks noChangeAspect="1"/>
          </p:cNvPicPr>
          <p:nvPr/>
        </p:nvPicPr>
        <p:blipFill>
          <a:blip r:embed="rId3"/>
          <a:stretch>
            <a:fillRect/>
          </a:stretch>
        </p:blipFill>
        <p:spPr>
          <a:xfrm>
            <a:off x="46198" y="0"/>
            <a:ext cx="12080147" cy="6858000"/>
          </a:xfrm>
          <a:prstGeom prst="rect">
            <a:avLst/>
          </a:prstGeom>
        </p:spPr>
      </p:pic>
      <p:sp>
        <p:nvSpPr>
          <p:cNvPr id="10" name="TextBox 9">
            <a:extLst>
              <a:ext uri="{FF2B5EF4-FFF2-40B4-BE49-F238E27FC236}">
                <a16:creationId xmlns:a16="http://schemas.microsoft.com/office/drawing/2014/main" id="{77AD4881-0CF2-9746-986B-1F6670B1F183}"/>
              </a:ext>
            </a:extLst>
          </p:cNvPr>
          <p:cNvSpPr txBox="1"/>
          <p:nvPr/>
        </p:nvSpPr>
        <p:spPr>
          <a:xfrm>
            <a:off x="7714034" y="6356350"/>
            <a:ext cx="2797048" cy="369332"/>
          </a:xfrm>
          <a:prstGeom prst="rect">
            <a:avLst/>
          </a:prstGeom>
          <a:noFill/>
        </p:spPr>
        <p:txBody>
          <a:bodyPr wrap="none" rtlCol="0">
            <a:spAutoFit/>
          </a:bodyPr>
          <a:lstStyle/>
          <a:p>
            <a:r>
              <a:rPr lang="en-US" dirty="0">
                <a:solidFill>
                  <a:srgbClr val="FF0000"/>
                </a:solidFill>
              </a:rPr>
              <a:t>Slide from Michael Osborne</a:t>
            </a:r>
          </a:p>
        </p:txBody>
      </p:sp>
    </p:spTree>
    <p:extLst>
      <p:ext uri="{BB962C8B-B14F-4D97-AF65-F5344CB8AC3E}">
        <p14:creationId xmlns:p14="http://schemas.microsoft.com/office/powerpoint/2010/main" val="1867723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1EFA9-9C48-C143-B237-9FD7DA4759F1}"/>
              </a:ext>
            </a:extLst>
          </p:cNvPr>
          <p:cNvSpPr>
            <a:spLocks noGrp="1"/>
          </p:cNvSpPr>
          <p:nvPr>
            <p:ph type="title"/>
          </p:nvPr>
        </p:nvSpPr>
        <p:spPr/>
        <p:txBody>
          <a:bodyPr>
            <a:normAutofit fontScale="90000"/>
          </a:bodyPr>
          <a:lstStyle/>
          <a:p>
            <a:r>
              <a:rPr lang="en-US" dirty="0"/>
              <a:t>Data Science Africa</a:t>
            </a:r>
          </a:p>
        </p:txBody>
      </p:sp>
      <p:sp>
        <p:nvSpPr>
          <p:cNvPr id="4" name="Date Placeholder 3">
            <a:extLst>
              <a:ext uri="{FF2B5EF4-FFF2-40B4-BE49-F238E27FC236}">
                <a16:creationId xmlns:a16="http://schemas.microsoft.com/office/drawing/2014/main" id="{8BA00DA6-F5B7-8344-BB20-B69D4EA6E951}"/>
              </a:ext>
            </a:extLst>
          </p:cNvPr>
          <p:cNvSpPr>
            <a:spLocks noGrp="1"/>
          </p:cNvSpPr>
          <p:nvPr>
            <p:ph type="dt" sz="half" idx="10"/>
          </p:nvPr>
        </p:nvSpPr>
        <p:spPr/>
        <p:txBody>
          <a:bodyPr/>
          <a:lstStyle/>
          <a:p>
            <a:fld id="{CDBCBEEF-020B-904E-AB75-B2BF6F308A64}" type="datetime1">
              <a:rPr lang="en-US" smtClean="0"/>
              <a:t>1/17/20</a:t>
            </a:fld>
            <a:endParaRPr lang="en-US"/>
          </a:p>
        </p:txBody>
      </p:sp>
      <p:sp>
        <p:nvSpPr>
          <p:cNvPr id="5" name="Footer Placeholder 4">
            <a:extLst>
              <a:ext uri="{FF2B5EF4-FFF2-40B4-BE49-F238E27FC236}">
                <a16:creationId xmlns:a16="http://schemas.microsoft.com/office/drawing/2014/main" id="{3EC8EAE4-A2EB-0343-9C68-91CB5353350E}"/>
              </a:ext>
            </a:extLst>
          </p:cNvPr>
          <p:cNvSpPr>
            <a:spLocks noGrp="1"/>
          </p:cNvSpPr>
          <p:nvPr>
            <p:ph type="ftr" sz="quarter" idx="11"/>
          </p:nvPr>
        </p:nvSpPr>
        <p:spPr/>
        <p:txBody>
          <a:bodyPr/>
          <a:lstStyle/>
          <a:p>
            <a:r>
              <a:rPr lang="en-US"/>
              <a:t>A. Damianou</a:t>
            </a:r>
          </a:p>
        </p:txBody>
      </p:sp>
      <p:sp>
        <p:nvSpPr>
          <p:cNvPr id="6" name="Slide Number Placeholder 5">
            <a:extLst>
              <a:ext uri="{FF2B5EF4-FFF2-40B4-BE49-F238E27FC236}">
                <a16:creationId xmlns:a16="http://schemas.microsoft.com/office/drawing/2014/main" id="{24B0DBE4-58DA-1F4E-A07C-FBE85EF917F3}"/>
              </a:ext>
            </a:extLst>
          </p:cNvPr>
          <p:cNvSpPr>
            <a:spLocks noGrp="1"/>
          </p:cNvSpPr>
          <p:nvPr>
            <p:ph type="sldNum" sz="quarter" idx="12"/>
          </p:nvPr>
        </p:nvSpPr>
        <p:spPr/>
        <p:txBody>
          <a:bodyPr/>
          <a:lstStyle/>
          <a:p>
            <a:fld id="{95022B00-7660-2F4F-996E-9B30EF8E54CF}" type="slidenum">
              <a:rPr lang="en-US" smtClean="0"/>
              <a:t>8</a:t>
            </a:fld>
            <a:endParaRPr lang="en-US"/>
          </a:p>
        </p:txBody>
      </p:sp>
      <p:pic>
        <p:nvPicPr>
          <p:cNvPr id="8" name="Picture 7">
            <a:extLst>
              <a:ext uri="{FF2B5EF4-FFF2-40B4-BE49-F238E27FC236}">
                <a16:creationId xmlns:a16="http://schemas.microsoft.com/office/drawing/2014/main" id="{2A5E3800-5ABC-1C45-BA7C-4AA3B7B47CAB}"/>
              </a:ext>
            </a:extLst>
          </p:cNvPr>
          <p:cNvPicPr>
            <a:picLocks noChangeAspect="1"/>
          </p:cNvPicPr>
          <p:nvPr/>
        </p:nvPicPr>
        <p:blipFill rotWithShape="1">
          <a:blip r:embed="rId2"/>
          <a:srcRect l="7773" t="22052" r="50343" b="17224"/>
          <a:stretch/>
        </p:blipFill>
        <p:spPr>
          <a:xfrm>
            <a:off x="684268" y="1547407"/>
            <a:ext cx="3014990" cy="2458791"/>
          </a:xfrm>
          <a:prstGeom prst="rect">
            <a:avLst/>
          </a:prstGeom>
        </p:spPr>
      </p:pic>
    </p:spTree>
    <p:extLst>
      <p:ext uri="{BB962C8B-B14F-4D97-AF65-F5344CB8AC3E}">
        <p14:creationId xmlns:p14="http://schemas.microsoft.com/office/powerpoint/2010/main" val="42506831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9E08F-1D63-3C42-9F52-5DC5EAD4E385}"/>
              </a:ext>
            </a:extLst>
          </p:cNvPr>
          <p:cNvSpPr>
            <a:spLocks noGrp="1"/>
          </p:cNvSpPr>
          <p:nvPr>
            <p:ph type="title"/>
          </p:nvPr>
        </p:nvSpPr>
        <p:spPr/>
        <p:txBody>
          <a:bodyPr/>
          <a:lstStyle/>
          <a:p>
            <a:r>
              <a:rPr lang="en-US" dirty="0"/>
              <a:t>Computational complexities</a:t>
            </a:r>
          </a:p>
        </p:txBody>
      </p:sp>
      <p:sp>
        <p:nvSpPr>
          <p:cNvPr id="4" name="Date Placeholder 3">
            <a:extLst>
              <a:ext uri="{FF2B5EF4-FFF2-40B4-BE49-F238E27FC236}">
                <a16:creationId xmlns:a16="http://schemas.microsoft.com/office/drawing/2014/main" id="{20B367B4-AD7D-6446-9847-67598DBF7FD3}"/>
              </a:ext>
            </a:extLst>
          </p:cNvPr>
          <p:cNvSpPr>
            <a:spLocks noGrp="1"/>
          </p:cNvSpPr>
          <p:nvPr>
            <p:ph type="dt" sz="half" idx="10"/>
          </p:nvPr>
        </p:nvSpPr>
        <p:spPr/>
        <p:txBody>
          <a:bodyPr/>
          <a:lstStyle/>
          <a:p>
            <a:fld id="{CDBCBEEF-020B-904E-AB75-B2BF6F308A64}" type="datetime1">
              <a:rPr lang="en-US" smtClean="0"/>
              <a:t>1/17/20</a:t>
            </a:fld>
            <a:endParaRPr lang="en-US"/>
          </a:p>
        </p:txBody>
      </p:sp>
      <p:sp>
        <p:nvSpPr>
          <p:cNvPr id="5" name="Footer Placeholder 4">
            <a:extLst>
              <a:ext uri="{FF2B5EF4-FFF2-40B4-BE49-F238E27FC236}">
                <a16:creationId xmlns:a16="http://schemas.microsoft.com/office/drawing/2014/main" id="{77A6DFF0-F4C7-3C4A-B117-3C101A3085F4}"/>
              </a:ext>
            </a:extLst>
          </p:cNvPr>
          <p:cNvSpPr>
            <a:spLocks noGrp="1"/>
          </p:cNvSpPr>
          <p:nvPr>
            <p:ph type="ftr" sz="quarter" idx="11"/>
          </p:nvPr>
        </p:nvSpPr>
        <p:spPr/>
        <p:txBody>
          <a:bodyPr/>
          <a:lstStyle/>
          <a:p>
            <a:r>
              <a:rPr lang="en-US"/>
              <a:t>A. Damianou</a:t>
            </a:r>
          </a:p>
        </p:txBody>
      </p:sp>
      <p:sp>
        <p:nvSpPr>
          <p:cNvPr id="6" name="Slide Number Placeholder 5">
            <a:extLst>
              <a:ext uri="{FF2B5EF4-FFF2-40B4-BE49-F238E27FC236}">
                <a16:creationId xmlns:a16="http://schemas.microsoft.com/office/drawing/2014/main" id="{F0C845E1-8D65-1A4A-8BB6-1CD63C100463}"/>
              </a:ext>
            </a:extLst>
          </p:cNvPr>
          <p:cNvSpPr>
            <a:spLocks noGrp="1"/>
          </p:cNvSpPr>
          <p:nvPr>
            <p:ph type="sldNum" sz="quarter" idx="12"/>
          </p:nvPr>
        </p:nvSpPr>
        <p:spPr/>
        <p:txBody>
          <a:bodyPr/>
          <a:lstStyle/>
          <a:p>
            <a:fld id="{95022B00-7660-2F4F-996E-9B30EF8E54CF}" type="slidenum">
              <a:rPr lang="en-US" smtClean="0"/>
              <a:t>80</a:t>
            </a:fld>
            <a:endParaRPr lang="en-US"/>
          </a:p>
        </p:txBody>
      </p:sp>
      <p:sp>
        <p:nvSpPr>
          <p:cNvPr id="9" name="TextBox 8">
            <a:extLst>
              <a:ext uri="{FF2B5EF4-FFF2-40B4-BE49-F238E27FC236}">
                <a16:creationId xmlns:a16="http://schemas.microsoft.com/office/drawing/2014/main" id="{8A24D981-0012-F046-89DB-6CA3383F0FAA}"/>
              </a:ext>
            </a:extLst>
          </p:cNvPr>
          <p:cNvSpPr txBox="1"/>
          <p:nvPr/>
        </p:nvSpPr>
        <p:spPr>
          <a:xfrm>
            <a:off x="1751798" y="2000965"/>
            <a:ext cx="7577974"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exact-GP        	: O(n^2)</a:t>
            </a:r>
          </a:p>
          <a:p>
            <a:pPr marL="285750" indent="-285750">
              <a:buFont typeface="Arial" panose="020B0604020202020204" pitchFamily="34" charset="0"/>
              <a:buChar char="•"/>
            </a:pPr>
            <a:r>
              <a:rPr lang="en-US" sz="2400" dirty="0" err="1"/>
              <a:t>KISS-GP+Lanczos</a:t>
            </a:r>
            <a:r>
              <a:rPr lang="en-US" sz="2400" dirty="0"/>
              <a:t>      : O(t). </a:t>
            </a:r>
          </a:p>
          <a:p>
            <a:pPr marL="285750" indent="-285750">
              <a:buFont typeface="Arial" panose="020B0604020202020204" pitchFamily="34" charset="0"/>
              <a:buChar char="•"/>
            </a:pPr>
            <a:r>
              <a:rPr lang="en-US" sz="2400" dirty="0" err="1"/>
              <a:t>exact-GP+Lanczos</a:t>
            </a:r>
            <a:r>
              <a:rPr lang="en-US" sz="2400" dirty="0"/>
              <a:t>    : O(</a:t>
            </a:r>
            <a:r>
              <a:rPr lang="en-US" sz="2400" dirty="0" err="1"/>
              <a:t>tn</a:t>
            </a:r>
            <a:r>
              <a:rPr lang="en-US" sz="2400" dirty="0"/>
              <a:t>)    but k is very small </a:t>
            </a:r>
          </a:p>
          <a:p>
            <a:pPr marL="285750" indent="-285750">
              <a:buFont typeface="Arial" panose="020B0604020202020204" pitchFamily="34" charset="0"/>
              <a:buChar char="•"/>
            </a:pPr>
            <a:r>
              <a:rPr lang="en-US" sz="2400" dirty="0" err="1"/>
              <a:t>sparseGP</a:t>
            </a:r>
            <a:r>
              <a:rPr lang="en-US" sz="2400" dirty="0"/>
              <a:t>        	: O(m^2) but m is typically large  </a:t>
            </a:r>
          </a:p>
          <a:p>
            <a:pPr marL="285750" indent="-285750">
              <a:buFont typeface="Arial" panose="020B0604020202020204" pitchFamily="34" charset="0"/>
              <a:buChar char="•"/>
            </a:pPr>
            <a:r>
              <a:rPr lang="en-US" sz="2400" dirty="0" err="1"/>
              <a:t>sparseGP+Lanczos</a:t>
            </a:r>
            <a:r>
              <a:rPr lang="en-US" sz="2400" dirty="0"/>
              <a:t>   : O(km)</a:t>
            </a:r>
          </a:p>
        </p:txBody>
      </p:sp>
    </p:spTree>
    <p:extLst>
      <p:ext uri="{BB962C8B-B14F-4D97-AF65-F5344CB8AC3E}">
        <p14:creationId xmlns:p14="http://schemas.microsoft.com/office/powerpoint/2010/main" val="19305684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9E08F-1D63-3C42-9F52-5DC5EAD4E385}"/>
              </a:ext>
            </a:extLst>
          </p:cNvPr>
          <p:cNvSpPr>
            <a:spLocks noGrp="1"/>
          </p:cNvSpPr>
          <p:nvPr>
            <p:ph type="title"/>
          </p:nvPr>
        </p:nvSpPr>
        <p:spPr/>
        <p:txBody>
          <a:bodyPr/>
          <a:lstStyle/>
          <a:p>
            <a:r>
              <a:rPr lang="en-US" dirty="0"/>
              <a:t>Storage costs</a:t>
            </a:r>
          </a:p>
        </p:txBody>
      </p:sp>
      <p:sp>
        <p:nvSpPr>
          <p:cNvPr id="4" name="Date Placeholder 3">
            <a:extLst>
              <a:ext uri="{FF2B5EF4-FFF2-40B4-BE49-F238E27FC236}">
                <a16:creationId xmlns:a16="http://schemas.microsoft.com/office/drawing/2014/main" id="{20B367B4-AD7D-6446-9847-67598DBF7FD3}"/>
              </a:ext>
            </a:extLst>
          </p:cNvPr>
          <p:cNvSpPr>
            <a:spLocks noGrp="1"/>
          </p:cNvSpPr>
          <p:nvPr>
            <p:ph type="dt" sz="half" idx="10"/>
          </p:nvPr>
        </p:nvSpPr>
        <p:spPr/>
        <p:txBody>
          <a:bodyPr/>
          <a:lstStyle/>
          <a:p>
            <a:fld id="{CDBCBEEF-020B-904E-AB75-B2BF6F308A64}" type="datetime1">
              <a:rPr lang="en-US" smtClean="0"/>
              <a:t>1/17/20</a:t>
            </a:fld>
            <a:endParaRPr lang="en-US"/>
          </a:p>
        </p:txBody>
      </p:sp>
      <p:sp>
        <p:nvSpPr>
          <p:cNvPr id="5" name="Footer Placeholder 4">
            <a:extLst>
              <a:ext uri="{FF2B5EF4-FFF2-40B4-BE49-F238E27FC236}">
                <a16:creationId xmlns:a16="http://schemas.microsoft.com/office/drawing/2014/main" id="{77A6DFF0-F4C7-3C4A-B117-3C101A3085F4}"/>
              </a:ext>
            </a:extLst>
          </p:cNvPr>
          <p:cNvSpPr>
            <a:spLocks noGrp="1"/>
          </p:cNvSpPr>
          <p:nvPr>
            <p:ph type="ftr" sz="quarter" idx="11"/>
          </p:nvPr>
        </p:nvSpPr>
        <p:spPr/>
        <p:txBody>
          <a:bodyPr/>
          <a:lstStyle/>
          <a:p>
            <a:r>
              <a:rPr lang="en-US"/>
              <a:t>A. Damianou</a:t>
            </a:r>
          </a:p>
        </p:txBody>
      </p:sp>
      <p:sp>
        <p:nvSpPr>
          <p:cNvPr id="6" name="Slide Number Placeholder 5">
            <a:extLst>
              <a:ext uri="{FF2B5EF4-FFF2-40B4-BE49-F238E27FC236}">
                <a16:creationId xmlns:a16="http://schemas.microsoft.com/office/drawing/2014/main" id="{F0C845E1-8D65-1A4A-8BB6-1CD63C100463}"/>
              </a:ext>
            </a:extLst>
          </p:cNvPr>
          <p:cNvSpPr>
            <a:spLocks noGrp="1"/>
          </p:cNvSpPr>
          <p:nvPr>
            <p:ph type="sldNum" sz="quarter" idx="12"/>
          </p:nvPr>
        </p:nvSpPr>
        <p:spPr/>
        <p:txBody>
          <a:bodyPr/>
          <a:lstStyle/>
          <a:p>
            <a:fld id="{95022B00-7660-2F4F-996E-9B30EF8E54CF}" type="slidenum">
              <a:rPr lang="en-US" smtClean="0"/>
              <a:t>81</a:t>
            </a:fld>
            <a:endParaRPr lang="en-US"/>
          </a:p>
        </p:txBody>
      </p:sp>
      <p:sp>
        <p:nvSpPr>
          <p:cNvPr id="9" name="TextBox 8">
            <a:extLst>
              <a:ext uri="{FF2B5EF4-FFF2-40B4-BE49-F238E27FC236}">
                <a16:creationId xmlns:a16="http://schemas.microsoft.com/office/drawing/2014/main" id="{0139DC3D-4165-8B4B-832E-DD294CCF44B7}"/>
              </a:ext>
            </a:extLst>
          </p:cNvPr>
          <p:cNvSpPr txBox="1"/>
          <p:nvPr/>
        </p:nvSpPr>
        <p:spPr>
          <a:xfrm>
            <a:off x="1212783" y="1982805"/>
            <a:ext cx="6226192" cy="2308324"/>
          </a:xfrm>
          <a:prstGeom prst="rect">
            <a:avLst/>
          </a:prstGeom>
          <a:noFill/>
        </p:spPr>
        <p:txBody>
          <a:bodyPr wrap="none" rtlCol="0">
            <a:spAutoFit/>
          </a:bodyPr>
          <a:lstStyle/>
          <a:p>
            <a:pPr marL="285750" indent="-285750">
              <a:buFont typeface="Arial" panose="020B0604020202020204" pitchFamily="34" charset="0"/>
              <a:buChar char="•"/>
            </a:pPr>
            <a:r>
              <a:rPr lang="en-US" sz="2400" dirty="0"/>
              <a:t>exact-GP        	:  O(n^2)</a:t>
            </a:r>
          </a:p>
          <a:p>
            <a:pPr marL="285750" indent="-285750">
              <a:buFont typeface="Arial" panose="020B0604020202020204" pitchFamily="34" charset="0"/>
              <a:buChar char="•"/>
            </a:pPr>
            <a:r>
              <a:rPr lang="en-US" sz="2400" dirty="0" err="1"/>
              <a:t>KISS-GP+Lanczos</a:t>
            </a:r>
            <a:r>
              <a:rPr lang="en-US" sz="2400" dirty="0"/>
              <a:t> 	:  O(tm) </a:t>
            </a:r>
          </a:p>
          <a:p>
            <a:pPr marL="285750" indent="-285750">
              <a:buFont typeface="Arial" panose="020B0604020202020204" pitchFamily="34" charset="0"/>
              <a:buChar char="•"/>
            </a:pPr>
            <a:r>
              <a:rPr lang="en-US" sz="2400" dirty="0" err="1"/>
              <a:t>exact-GP+Lanczos</a:t>
            </a:r>
            <a:r>
              <a:rPr lang="en-US" sz="2400" dirty="0"/>
              <a:t>	:  O(</a:t>
            </a:r>
            <a:r>
              <a:rPr lang="en-US" sz="2400" dirty="0" err="1"/>
              <a:t>tn</a:t>
            </a:r>
            <a:r>
              <a:rPr lang="en-US" sz="2400" dirty="0"/>
              <a:t>) [but parallelizable]</a:t>
            </a:r>
          </a:p>
          <a:p>
            <a:pPr marL="285750" indent="-285750">
              <a:buFont typeface="Arial" panose="020B0604020202020204" pitchFamily="34" charset="0"/>
              <a:buChar char="•"/>
            </a:pPr>
            <a:r>
              <a:rPr lang="en-US" sz="2400" dirty="0" err="1"/>
              <a:t>sparseGP</a:t>
            </a:r>
            <a:r>
              <a:rPr lang="en-US" sz="2400" dirty="0"/>
              <a:t>      	:  O(m^2)</a:t>
            </a:r>
          </a:p>
          <a:p>
            <a:pPr marL="285750" indent="-285750">
              <a:buFont typeface="Arial" panose="020B0604020202020204" pitchFamily="34" charset="0"/>
              <a:buChar char="•"/>
            </a:pPr>
            <a:r>
              <a:rPr lang="en-US" sz="2400" dirty="0" err="1"/>
              <a:t>sparseGP+Lanczos</a:t>
            </a:r>
            <a:r>
              <a:rPr lang="en-US" sz="2400" dirty="0"/>
              <a:t>	:  O(tm)</a:t>
            </a:r>
          </a:p>
          <a:p>
            <a:endParaRPr lang="en-US" sz="2400" dirty="0"/>
          </a:p>
        </p:txBody>
      </p:sp>
    </p:spTree>
    <p:extLst>
      <p:ext uri="{BB962C8B-B14F-4D97-AF65-F5344CB8AC3E}">
        <p14:creationId xmlns:p14="http://schemas.microsoft.com/office/powerpoint/2010/main" val="13640415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2866E-B485-7C46-8E6B-6B52824A8E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6A35194-BC16-4B41-9E5A-A654F3EBFD04}"/>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46A2C849-2959-F442-B9E5-5DB6D2EF51E7}"/>
              </a:ext>
            </a:extLst>
          </p:cNvPr>
          <p:cNvSpPr>
            <a:spLocks noGrp="1"/>
          </p:cNvSpPr>
          <p:nvPr>
            <p:ph type="dt" sz="half" idx="10"/>
          </p:nvPr>
        </p:nvSpPr>
        <p:spPr/>
        <p:txBody>
          <a:bodyPr/>
          <a:lstStyle/>
          <a:p>
            <a:fld id="{CDBCBEEF-020B-904E-AB75-B2BF6F308A64}" type="datetime1">
              <a:rPr lang="en-US" smtClean="0"/>
              <a:t>1/17/20</a:t>
            </a:fld>
            <a:endParaRPr lang="en-US"/>
          </a:p>
        </p:txBody>
      </p:sp>
      <p:sp>
        <p:nvSpPr>
          <p:cNvPr id="5" name="Footer Placeholder 4">
            <a:extLst>
              <a:ext uri="{FF2B5EF4-FFF2-40B4-BE49-F238E27FC236}">
                <a16:creationId xmlns:a16="http://schemas.microsoft.com/office/drawing/2014/main" id="{CE4D7EAE-05A4-6A4C-B90C-F76B9AB1781F}"/>
              </a:ext>
            </a:extLst>
          </p:cNvPr>
          <p:cNvSpPr>
            <a:spLocks noGrp="1"/>
          </p:cNvSpPr>
          <p:nvPr>
            <p:ph type="ftr" sz="quarter" idx="11"/>
          </p:nvPr>
        </p:nvSpPr>
        <p:spPr/>
        <p:txBody>
          <a:bodyPr/>
          <a:lstStyle/>
          <a:p>
            <a:r>
              <a:rPr lang="en-US"/>
              <a:t>A. Damianou</a:t>
            </a:r>
          </a:p>
        </p:txBody>
      </p:sp>
      <p:sp>
        <p:nvSpPr>
          <p:cNvPr id="6" name="Slide Number Placeholder 5">
            <a:extLst>
              <a:ext uri="{FF2B5EF4-FFF2-40B4-BE49-F238E27FC236}">
                <a16:creationId xmlns:a16="http://schemas.microsoft.com/office/drawing/2014/main" id="{05D92294-F8BD-D94F-93E0-5468CE0D09B3}"/>
              </a:ext>
            </a:extLst>
          </p:cNvPr>
          <p:cNvSpPr>
            <a:spLocks noGrp="1"/>
          </p:cNvSpPr>
          <p:nvPr>
            <p:ph type="sldNum" sz="quarter" idx="12"/>
          </p:nvPr>
        </p:nvSpPr>
        <p:spPr/>
        <p:txBody>
          <a:bodyPr/>
          <a:lstStyle/>
          <a:p>
            <a:fld id="{95022B00-7660-2F4F-996E-9B30EF8E54CF}" type="slidenum">
              <a:rPr lang="en-US" smtClean="0"/>
              <a:t>82</a:t>
            </a:fld>
            <a:endParaRPr lang="en-US"/>
          </a:p>
        </p:txBody>
      </p:sp>
      <p:pic>
        <p:nvPicPr>
          <p:cNvPr id="7" name="Picture 6">
            <a:extLst>
              <a:ext uri="{FF2B5EF4-FFF2-40B4-BE49-F238E27FC236}">
                <a16:creationId xmlns:a16="http://schemas.microsoft.com/office/drawing/2014/main" id="{FAD0F11F-D43C-5C42-B2B8-CA2C8EC8D7ED}"/>
              </a:ext>
            </a:extLst>
          </p:cNvPr>
          <p:cNvPicPr>
            <a:picLocks noChangeAspect="1"/>
          </p:cNvPicPr>
          <p:nvPr/>
        </p:nvPicPr>
        <p:blipFill>
          <a:blip r:embed="rId2"/>
          <a:stretch>
            <a:fillRect/>
          </a:stretch>
        </p:blipFill>
        <p:spPr>
          <a:xfrm>
            <a:off x="0" y="32492"/>
            <a:ext cx="12192000" cy="6847930"/>
          </a:xfrm>
          <a:prstGeom prst="rect">
            <a:avLst/>
          </a:prstGeom>
        </p:spPr>
      </p:pic>
    </p:spTree>
    <p:extLst>
      <p:ext uri="{BB962C8B-B14F-4D97-AF65-F5344CB8AC3E}">
        <p14:creationId xmlns:p14="http://schemas.microsoft.com/office/powerpoint/2010/main" val="26985784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E8BC-F9CE-0540-9136-1A1E4450F447}"/>
              </a:ext>
            </a:extLst>
          </p:cNvPr>
          <p:cNvSpPr>
            <a:spLocks noGrp="1"/>
          </p:cNvSpPr>
          <p:nvPr>
            <p:ph type="title"/>
          </p:nvPr>
        </p:nvSpPr>
        <p:spPr/>
        <p:txBody>
          <a:bodyPr>
            <a:normAutofit/>
          </a:bodyPr>
          <a:lstStyle/>
          <a:p>
            <a:r>
              <a:rPr lang="en-US" sz="4000" dirty="0"/>
              <a:t>Fast predictive variances 	</a:t>
            </a:r>
          </a:p>
        </p:txBody>
      </p:sp>
      <p:sp>
        <p:nvSpPr>
          <p:cNvPr id="4" name="Date Placeholder 3">
            <a:extLst>
              <a:ext uri="{FF2B5EF4-FFF2-40B4-BE49-F238E27FC236}">
                <a16:creationId xmlns:a16="http://schemas.microsoft.com/office/drawing/2014/main" id="{EABB7F99-C5F7-C640-9746-2DD725E4DA43}"/>
              </a:ext>
            </a:extLst>
          </p:cNvPr>
          <p:cNvSpPr>
            <a:spLocks noGrp="1"/>
          </p:cNvSpPr>
          <p:nvPr>
            <p:ph type="dt" sz="half" idx="10"/>
          </p:nvPr>
        </p:nvSpPr>
        <p:spPr/>
        <p:txBody>
          <a:bodyPr/>
          <a:lstStyle/>
          <a:p>
            <a:fld id="{CDBCBEEF-020B-904E-AB75-B2BF6F308A64}" type="datetime1">
              <a:rPr lang="en-US" smtClean="0"/>
              <a:t>1/17/20</a:t>
            </a:fld>
            <a:endParaRPr lang="en-US"/>
          </a:p>
        </p:txBody>
      </p:sp>
      <p:sp>
        <p:nvSpPr>
          <p:cNvPr id="5" name="Footer Placeholder 4">
            <a:extLst>
              <a:ext uri="{FF2B5EF4-FFF2-40B4-BE49-F238E27FC236}">
                <a16:creationId xmlns:a16="http://schemas.microsoft.com/office/drawing/2014/main" id="{9FED4589-E346-784C-B45E-FE091B95D4D0}"/>
              </a:ext>
            </a:extLst>
          </p:cNvPr>
          <p:cNvSpPr>
            <a:spLocks noGrp="1"/>
          </p:cNvSpPr>
          <p:nvPr>
            <p:ph type="ftr" sz="quarter" idx="11"/>
          </p:nvPr>
        </p:nvSpPr>
        <p:spPr/>
        <p:txBody>
          <a:bodyPr/>
          <a:lstStyle/>
          <a:p>
            <a:r>
              <a:rPr lang="en-US"/>
              <a:t>A. Damianou</a:t>
            </a:r>
          </a:p>
        </p:txBody>
      </p:sp>
      <p:sp>
        <p:nvSpPr>
          <p:cNvPr id="6" name="Slide Number Placeholder 5">
            <a:extLst>
              <a:ext uri="{FF2B5EF4-FFF2-40B4-BE49-F238E27FC236}">
                <a16:creationId xmlns:a16="http://schemas.microsoft.com/office/drawing/2014/main" id="{19D13243-E9DD-414D-9BFC-A2B6967E7766}"/>
              </a:ext>
            </a:extLst>
          </p:cNvPr>
          <p:cNvSpPr>
            <a:spLocks noGrp="1"/>
          </p:cNvSpPr>
          <p:nvPr>
            <p:ph type="sldNum" sz="quarter" idx="12"/>
          </p:nvPr>
        </p:nvSpPr>
        <p:spPr/>
        <p:txBody>
          <a:bodyPr/>
          <a:lstStyle/>
          <a:p>
            <a:fld id="{95022B00-7660-2F4F-996E-9B30EF8E54CF}" type="slidenum">
              <a:rPr lang="en-US" smtClean="0"/>
              <a:t>83</a:t>
            </a:fld>
            <a:endParaRPr lang="en-US"/>
          </a:p>
        </p:txBody>
      </p:sp>
      <p:pic>
        <p:nvPicPr>
          <p:cNvPr id="8" name="Picture 7">
            <a:extLst>
              <a:ext uri="{FF2B5EF4-FFF2-40B4-BE49-F238E27FC236}">
                <a16:creationId xmlns:a16="http://schemas.microsoft.com/office/drawing/2014/main" id="{C6884641-8F76-A143-864F-FC882F891DEF}"/>
              </a:ext>
            </a:extLst>
          </p:cNvPr>
          <p:cNvPicPr>
            <a:picLocks noChangeAspect="1"/>
          </p:cNvPicPr>
          <p:nvPr/>
        </p:nvPicPr>
        <p:blipFill>
          <a:blip r:embed="rId3"/>
          <a:stretch>
            <a:fillRect/>
          </a:stretch>
        </p:blipFill>
        <p:spPr>
          <a:xfrm>
            <a:off x="555579" y="888995"/>
            <a:ext cx="5138085" cy="542844"/>
          </a:xfrm>
          <a:prstGeom prst="rect">
            <a:avLst/>
          </a:prstGeom>
        </p:spPr>
      </p:pic>
      <p:pic>
        <p:nvPicPr>
          <p:cNvPr id="10" name="Picture 9">
            <a:extLst>
              <a:ext uri="{FF2B5EF4-FFF2-40B4-BE49-F238E27FC236}">
                <a16:creationId xmlns:a16="http://schemas.microsoft.com/office/drawing/2014/main" id="{94C0C663-BCFC-C444-B918-342E78E120CC}"/>
              </a:ext>
            </a:extLst>
          </p:cNvPr>
          <p:cNvPicPr>
            <a:picLocks noChangeAspect="1"/>
          </p:cNvPicPr>
          <p:nvPr/>
        </p:nvPicPr>
        <p:blipFill>
          <a:blip r:embed="rId4"/>
          <a:stretch>
            <a:fillRect/>
          </a:stretch>
        </p:blipFill>
        <p:spPr>
          <a:xfrm>
            <a:off x="435864" y="1947519"/>
            <a:ext cx="6275302" cy="2073035"/>
          </a:xfrm>
          <a:prstGeom prst="rect">
            <a:avLst/>
          </a:prstGeom>
        </p:spPr>
      </p:pic>
      <p:pic>
        <p:nvPicPr>
          <p:cNvPr id="12" name="Picture 11">
            <a:extLst>
              <a:ext uri="{FF2B5EF4-FFF2-40B4-BE49-F238E27FC236}">
                <a16:creationId xmlns:a16="http://schemas.microsoft.com/office/drawing/2014/main" id="{474FB3D6-CA91-7B47-AA3D-DFED226A1679}"/>
              </a:ext>
            </a:extLst>
          </p:cNvPr>
          <p:cNvPicPr>
            <a:picLocks noChangeAspect="1"/>
          </p:cNvPicPr>
          <p:nvPr/>
        </p:nvPicPr>
        <p:blipFill>
          <a:blip r:embed="rId5"/>
          <a:stretch>
            <a:fillRect/>
          </a:stretch>
        </p:blipFill>
        <p:spPr>
          <a:xfrm>
            <a:off x="517710" y="4334387"/>
            <a:ext cx="4177372" cy="1937249"/>
          </a:xfrm>
          <a:prstGeom prst="rect">
            <a:avLst/>
          </a:prstGeom>
        </p:spPr>
      </p:pic>
      <p:pic>
        <p:nvPicPr>
          <p:cNvPr id="14" name="Picture 13">
            <a:extLst>
              <a:ext uri="{FF2B5EF4-FFF2-40B4-BE49-F238E27FC236}">
                <a16:creationId xmlns:a16="http://schemas.microsoft.com/office/drawing/2014/main" id="{C6CCC5D6-A36C-C24B-ADA0-95C38AEDDECF}"/>
              </a:ext>
            </a:extLst>
          </p:cNvPr>
          <p:cNvPicPr>
            <a:picLocks noChangeAspect="1"/>
          </p:cNvPicPr>
          <p:nvPr/>
        </p:nvPicPr>
        <p:blipFill>
          <a:blip r:embed="rId6"/>
          <a:stretch>
            <a:fillRect/>
          </a:stretch>
        </p:blipFill>
        <p:spPr>
          <a:xfrm>
            <a:off x="4799942" y="5107021"/>
            <a:ext cx="3696511" cy="494630"/>
          </a:xfrm>
          <a:prstGeom prst="rect">
            <a:avLst/>
          </a:prstGeom>
        </p:spPr>
      </p:pic>
      <p:sp>
        <p:nvSpPr>
          <p:cNvPr id="15" name="Rectangle 14">
            <a:extLst>
              <a:ext uri="{FF2B5EF4-FFF2-40B4-BE49-F238E27FC236}">
                <a16:creationId xmlns:a16="http://schemas.microsoft.com/office/drawing/2014/main" id="{8EDC427F-B163-0246-AFC5-00DB030BC252}"/>
              </a:ext>
            </a:extLst>
          </p:cNvPr>
          <p:cNvSpPr/>
          <p:nvPr/>
        </p:nvSpPr>
        <p:spPr>
          <a:xfrm>
            <a:off x="4134255" y="5107021"/>
            <a:ext cx="560827" cy="959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1535841A-99A4-E947-94D8-63040E5F5888}"/>
              </a:ext>
            </a:extLst>
          </p:cNvPr>
          <p:cNvCxnSpPr>
            <a:cxnSpLocks/>
          </p:cNvCxnSpPr>
          <p:nvPr/>
        </p:nvCxnSpPr>
        <p:spPr>
          <a:xfrm>
            <a:off x="330740" y="1634247"/>
            <a:ext cx="110230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561EDDC-9B72-2B49-A5DD-BE867E9CFB1E}"/>
              </a:ext>
            </a:extLst>
          </p:cNvPr>
          <p:cNvCxnSpPr>
            <a:cxnSpLocks/>
          </p:cNvCxnSpPr>
          <p:nvPr/>
        </p:nvCxnSpPr>
        <p:spPr>
          <a:xfrm>
            <a:off x="422495" y="4179651"/>
            <a:ext cx="10931305"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FE96A6F-FF0F-DA45-A9F0-6CC4000689F5}"/>
              </a:ext>
            </a:extLst>
          </p:cNvPr>
          <p:cNvSpPr txBox="1"/>
          <p:nvPr/>
        </p:nvSpPr>
        <p:spPr>
          <a:xfrm>
            <a:off x="4038600" y="6159688"/>
            <a:ext cx="1024639" cy="369332"/>
          </a:xfrm>
          <a:prstGeom prst="rect">
            <a:avLst/>
          </a:prstGeom>
          <a:noFill/>
        </p:spPr>
        <p:txBody>
          <a:bodyPr wrap="none" rtlCol="0">
            <a:spAutoFit/>
          </a:bodyPr>
          <a:lstStyle/>
          <a:p>
            <a:r>
              <a:rPr lang="en-US" dirty="0"/>
              <a:t>R is </a:t>
            </a:r>
            <a:r>
              <a:rPr lang="en-US" i="1" dirty="0"/>
              <a:t>m x t</a:t>
            </a:r>
          </a:p>
        </p:txBody>
      </p:sp>
      <p:sp>
        <p:nvSpPr>
          <p:cNvPr id="20" name="TextBox 19">
            <a:extLst>
              <a:ext uri="{FF2B5EF4-FFF2-40B4-BE49-F238E27FC236}">
                <a16:creationId xmlns:a16="http://schemas.microsoft.com/office/drawing/2014/main" id="{B67CB82C-BEF5-ED47-9DE8-58F74D5558F2}"/>
              </a:ext>
            </a:extLst>
          </p:cNvPr>
          <p:cNvSpPr txBox="1"/>
          <p:nvPr/>
        </p:nvSpPr>
        <p:spPr>
          <a:xfrm>
            <a:off x="7712473" y="878120"/>
            <a:ext cx="3269795" cy="646331"/>
          </a:xfrm>
          <a:prstGeom prst="rect">
            <a:avLst/>
          </a:prstGeom>
          <a:noFill/>
        </p:spPr>
        <p:txBody>
          <a:bodyPr wrap="square" rtlCol="0">
            <a:spAutoFit/>
          </a:bodyPr>
          <a:lstStyle/>
          <a:p>
            <a:r>
              <a:rPr lang="en-US" dirty="0"/>
              <a:t>Approximate covariance using points in grid with weight W</a:t>
            </a:r>
          </a:p>
        </p:txBody>
      </p:sp>
      <p:sp>
        <p:nvSpPr>
          <p:cNvPr id="22" name="TextBox 21">
            <a:extLst>
              <a:ext uri="{FF2B5EF4-FFF2-40B4-BE49-F238E27FC236}">
                <a16:creationId xmlns:a16="http://schemas.microsoft.com/office/drawing/2014/main" id="{2B401211-2FF4-5C47-8422-6D2CEC4FF543}"/>
              </a:ext>
            </a:extLst>
          </p:cNvPr>
          <p:cNvSpPr txBox="1"/>
          <p:nvPr/>
        </p:nvSpPr>
        <p:spPr>
          <a:xfrm>
            <a:off x="7712473" y="2434073"/>
            <a:ext cx="3785621" cy="646331"/>
          </a:xfrm>
          <a:prstGeom prst="rect">
            <a:avLst/>
          </a:prstGeom>
          <a:noFill/>
        </p:spPr>
        <p:txBody>
          <a:bodyPr wrap="square" rtlCol="0">
            <a:spAutoFit/>
          </a:bodyPr>
          <a:lstStyle/>
          <a:p>
            <a:r>
              <a:rPr lang="en-US" dirty="0"/>
              <a:t>Replace in GP predictive equation.</a:t>
            </a:r>
          </a:p>
          <a:p>
            <a:r>
              <a:rPr lang="en-US" dirty="0"/>
              <a:t>Precomputing C with </a:t>
            </a:r>
            <a:r>
              <a:rPr lang="en-US" dirty="0" err="1"/>
              <a:t>Lanczos</a:t>
            </a:r>
            <a:r>
              <a:rPr lang="en-US" dirty="0"/>
              <a:t>.</a:t>
            </a:r>
          </a:p>
        </p:txBody>
      </p:sp>
      <p:sp>
        <p:nvSpPr>
          <p:cNvPr id="23" name="TextBox 22">
            <a:extLst>
              <a:ext uri="{FF2B5EF4-FFF2-40B4-BE49-F238E27FC236}">
                <a16:creationId xmlns:a16="http://schemas.microsoft.com/office/drawing/2014/main" id="{E082BD30-741E-BA46-BF1E-3108BF77F3ED}"/>
              </a:ext>
            </a:extLst>
          </p:cNvPr>
          <p:cNvSpPr txBox="1"/>
          <p:nvPr/>
        </p:nvSpPr>
        <p:spPr>
          <a:xfrm>
            <a:off x="7712472" y="4320171"/>
            <a:ext cx="3785621" cy="646331"/>
          </a:xfrm>
          <a:prstGeom prst="rect">
            <a:avLst/>
          </a:prstGeom>
          <a:noFill/>
        </p:spPr>
        <p:txBody>
          <a:bodyPr wrap="square" rtlCol="0">
            <a:spAutoFit/>
          </a:bodyPr>
          <a:lstStyle/>
          <a:p>
            <a:r>
              <a:rPr lang="en-US" dirty="0"/>
              <a:t>C precomputed with t iterations, giving us structure R^T R</a:t>
            </a:r>
          </a:p>
        </p:txBody>
      </p:sp>
    </p:spTree>
    <p:extLst>
      <p:ext uri="{BB962C8B-B14F-4D97-AF65-F5344CB8AC3E}">
        <p14:creationId xmlns:p14="http://schemas.microsoft.com/office/powerpoint/2010/main" val="3822479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1EFA9-9C48-C143-B237-9FD7DA4759F1}"/>
              </a:ext>
            </a:extLst>
          </p:cNvPr>
          <p:cNvSpPr>
            <a:spLocks noGrp="1"/>
          </p:cNvSpPr>
          <p:nvPr>
            <p:ph type="title"/>
          </p:nvPr>
        </p:nvSpPr>
        <p:spPr/>
        <p:txBody>
          <a:bodyPr>
            <a:normAutofit fontScale="90000"/>
          </a:bodyPr>
          <a:lstStyle/>
          <a:p>
            <a:r>
              <a:rPr lang="en-US" dirty="0"/>
              <a:t>Data Science Africa</a:t>
            </a:r>
          </a:p>
        </p:txBody>
      </p:sp>
      <p:sp>
        <p:nvSpPr>
          <p:cNvPr id="4" name="Date Placeholder 3">
            <a:extLst>
              <a:ext uri="{FF2B5EF4-FFF2-40B4-BE49-F238E27FC236}">
                <a16:creationId xmlns:a16="http://schemas.microsoft.com/office/drawing/2014/main" id="{8BA00DA6-F5B7-8344-BB20-B69D4EA6E951}"/>
              </a:ext>
            </a:extLst>
          </p:cNvPr>
          <p:cNvSpPr>
            <a:spLocks noGrp="1"/>
          </p:cNvSpPr>
          <p:nvPr>
            <p:ph type="dt" sz="half" idx="10"/>
          </p:nvPr>
        </p:nvSpPr>
        <p:spPr/>
        <p:txBody>
          <a:bodyPr/>
          <a:lstStyle/>
          <a:p>
            <a:fld id="{CDBCBEEF-020B-904E-AB75-B2BF6F308A64}" type="datetime1">
              <a:rPr lang="en-US" smtClean="0"/>
              <a:t>1/17/20</a:t>
            </a:fld>
            <a:endParaRPr lang="en-US"/>
          </a:p>
        </p:txBody>
      </p:sp>
      <p:sp>
        <p:nvSpPr>
          <p:cNvPr id="5" name="Footer Placeholder 4">
            <a:extLst>
              <a:ext uri="{FF2B5EF4-FFF2-40B4-BE49-F238E27FC236}">
                <a16:creationId xmlns:a16="http://schemas.microsoft.com/office/drawing/2014/main" id="{3EC8EAE4-A2EB-0343-9C68-91CB5353350E}"/>
              </a:ext>
            </a:extLst>
          </p:cNvPr>
          <p:cNvSpPr>
            <a:spLocks noGrp="1"/>
          </p:cNvSpPr>
          <p:nvPr>
            <p:ph type="ftr" sz="quarter" idx="11"/>
          </p:nvPr>
        </p:nvSpPr>
        <p:spPr/>
        <p:txBody>
          <a:bodyPr/>
          <a:lstStyle/>
          <a:p>
            <a:r>
              <a:rPr lang="en-US"/>
              <a:t>A. Damianou</a:t>
            </a:r>
          </a:p>
        </p:txBody>
      </p:sp>
      <p:sp>
        <p:nvSpPr>
          <p:cNvPr id="6" name="Slide Number Placeholder 5">
            <a:extLst>
              <a:ext uri="{FF2B5EF4-FFF2-40B4-BE49-F238E27FC236}">
                <a16:creationId xmlns:a16="http://schemas.microsoft.com/office/drawing/2014/main" id="{24B0DBE4-58DA-1F4E-A07C-FBE85EF917F3}"/>
              </a:ext>
            </a:extLst>
          </p:cNvPr>
          <p:cNvSpPr>
            <a:spLocks noGrp="1"/>
          </p:cNvSpPr>
          <p:nvPr>
            <p:ph type="sldNum" sz="quarter" idx="12"/>
          </p:nvPr>
        </p:nvSpPr>
        <p:spPr/>
        <p:txBody>
          <a:bodyPr/>
          <a:lstStyle/>
          <a:p>
            <a:fld id="{95022B00-7660-2F4F-996E-9B30EF8E54CF}" type="slidenum">
              <a:rPr lang="en-US" smtClean="0"/>
              <a:t>9</a:t>
            </a:fld>
            <a:endParaRPr lang="en-US"/>
          </a:p>
        </p:txBody>
      </p:sp>
      <p:pic>
        <p:nvPicPr>
          <p:cNvPr id="8" name="Picture 7">
            <a:extLst>
              <a:ext uri="{FF2B5EF4-FFF2-40B4-BE49-F238E27FC236}">
                <a16:creationId xmlns:a16="http://schemas.microsoft.com/office/drawing/2014/main" id="{2A5E3800-5ABC-1C45-BA7C-4AA3B7B47CAB}"/>
              </a:ext>
            </a:extLst>
          </p:cNvPr>
          <p:cNvPicPr>
            <a:picLocks noChangeAspect="1"/>
          </p:cNvPicPr>
          <p:nvPr/>
        </p:nvPicPr>
        <p:blipFill rotWithShape="1">
          <a:blip r:embed="rId2"/>
          <a:srcRect l="7773" t="22052" r="50343" b="17224"/>
          <a:stretch/>
        </p:blipFill>
        <p:spPr>
          <a:xfrm>
            <a:off x="684268" y="1547407"/>
            <a:ext cx="3014990" cy="2458791"/>
          </a:xfrm>
          <a:prstGeom prst="rect">
            <a:avLst/>
          </a:prstGeom>
        </p:spPr>
      </p:pic>
      <p:pic>
        <p:nvPicPr>
          <p:cNvPr id="10" name="Picture 9">
            <a:extLst>
              <a:ext uri="{FF2B5EF4-FFF2-40B4-BE49-F238E27FC236}">
                <a16:creationId xmlns:a16="http://schemas.microsoft.com/office/drawing/2014/main" id="{02D3C590-6669-3C47-83CA-41C712236575}"/>
              </a:ext>
            </a:extLst>
          </p:cNvPr>
          <p:cNvPicPr>
            <a:picLocks noChangeAspect="1"/>
          </p:cNvPicPr>
          <p:nvPr/>
        </p:nvPicPr>
        <p:blipFill rotWithShape="1">
          <a:blip r:embed="rId3"/>
          <a:srcRect l="32908" t="3131" r="13712" b="19786"/>
          <a:stretch/>
        </p:blipFill>
        <p:spPr>
          <a:xfrm>
            <a:off x="4834989" y="1547407"/>
            <a:ext cx="3026994" cy="2458791"/>
          </a:xfrm>
          <a:prstGeom prst="rect">
            <a:avLst/>
          </a:prstGeom>
        </p:spPr>
      </p:pic>
      <p:sp>
        <p:nvSpPr>
          <p:cNvPr id="7" name="TextBox 6">
            <a:extLst>
              <a:ext uri="{FF2B5EF4-FFF2-40B4-BE49-F238E27FC236}">
                <a16:creationId xmlns:a16="http://schemas.microsoft.com/office/drawing/2014/main" id="{A46466D0-D8EF-064B-89C2-FD8673C54EB2}"/>
              </a:ext>
            </a:extLst>
          </p:cNvPr>
          <p:cNvSpPr txBox="1"/>
          <p:nvPr/>
        </p:nvSpPr>
        <p:spPr>
          <a:xfrm>
            <a:off x="5333612" y="4243388"/>
            <a:ext cx="1601721" cy="461665"/>
          </a:xfrm>
          <a:prstGeom prst="rect">
            <a:avLst/>
          </a:prstGeom>
          <a:noFill/>
        </p:spPr>
        <p:txBody>
          <a:bodyPr wrap="none" rtlCol="0">
            <a:spAutoFit/>
          </a:bodyPr>
          <a:lstStyle/>
          <a:p>
            <a:r>
              <a:rPr lang="en-US" sz="2400" dirty="0"/>
              <a:t>ARM </a:t>
            </a:r>
            <a:r>
              <a:rPr lang="en-US" sz="2400" dirty="0" err="1"/>
              <a:t>Mbed</a:t>
            </a:r>
            <a:endParaRPr lang="en-US" sz="2400" dirty="0"/>
          </a:p>
        </p:txBody>
      </p:sp>
    </p:spTree>
    <p:extLst>
      <p:ext uri="{BB962C8B-B14F-4D97-AF65-F5344CB8AC3E}">
        <p14:creationId xmlns:p14="http://schemas.microsoft.com/office/powerpoint/2010/main" val="3719132966"/>
      </p:ext>
    </p:extLst>
  </p:cSld>
  <p:clrMapOvr>
    <a:masterClrMapping/>
  </p:clrMapOvr>
</p:sld>
</file>

<file path=ppt/theme/theme1.xml><?xml version="1.0" encoding="utf-8"?>
<a:theme xmlns:a="http://schemas.openxmlformats.org/drawingml/2006/main" name="Andreas_like_latex">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mianou_Leeds_xfer.pptx" id="{13664406-7BAB-0549-89DB-5C3FD74D04A0}" vid="{BACC4AD0-7B31-4545-86A3-38F037CB04F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Andreas_like_latex</Template>
  <TotalTime>20869</TotalTime>
  <Words>4439</Words>
  <Application>Microsoft Macintosh PowerPoint</Application>
  <PresentationFormat>Widescreen</PresentationFormat>
  <Paragraphs>729</Paragraphs>
  <Slides>83</Slides>
  <Notes>37</Notes>
  <HiddenSlides>14</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83</vt:i4>
      </vt:variant>
    </vt:vector>
  </HeadingPairs>
  <TitlesOfParts>
    <vt:vector size="88" baseType="lpstr">
      <vt:lpstr>Arial</vt:lpstr>
      <vt:lpstr>Calibri</vt:lpstr>
      <vt:lpstr>Calibri Light</vt:lpstr>
      <vt:lpstr>Times New Roman</vt:lpstr>
      <vt:lpstr>Andreas_like_latex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Science Africa</vt:lpstr>
      <vt:lpstr>Data Science Africa</vt:lpstr>
      <vt:lpstr>Data Science Africa</vt:lpstr>
      <vt:lpstr>Topics covered</vt:lpstr>
      <vt:lpstr>Notes</vt:lpstr>
      <vt:lpstr>Uncertainty is lack of knowledge</vt:lpstr>
      <vt:lpstr>Sources of uncertainty [U.S. Dept. of Enegy 2009]</vt:lpstr>
      <vt:lpstr>Uncertainty in every part of the system</vt:lpstr>
      <vt:lpstr>Uncertainty in every part of the system</vt:lpstr>
      <vt:lpstr>Need for uncertainty</vt:lpstr>
      <vt:lpstr>Bayesian uncertainty modeling</vt:lpstr>
      <vt:lpstr>PowerPoint Presentation</vt:lpstr>
      <vt:lpstr>A standard neural network</vt:lpstr>
      <vt:lpstr>PowerPoint Presentation</vt:lpstr>
      <vt:lpstr>PowerPoint Presentation</vt:lpstr>
      <vt:lpstr>PowerPoint Presentation</vt:lpstr>
      <vt:lpstr>PowerPoint Presentation</vt:lpstr>
      <vt:lpstr>PowerPoint Presentation</vt:lpstr>
      <vt:lpstr>PowerPoint Presentation</vt:lpstr>
      <vt:lpstr>Single point vs full posterior</vt:lpstr>
      <vt:lpstr>Single point vs full posterior</vt:lpstr>
      <vt:lpstr>PowerPoint Presentation</vt:lpstr>
      <vt:lpstr>PowerPoint Presentation</vt:lpstr>
      <vt:lpstr>PowerPoint Presentation</vt:lpstr>
      <vt:lpstr>Energy-efficient predictions using uncertainty</vt:lpstr>
      <vt:lpstr>Bayesian student-teacher  [Ahn, Hu, Damianou, Lawrence, Dai 2019]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GP as the limit of a Bayesian NN</vt:lpstr>
      <vt:lpstr>Benefits of modeling in function space</vt:lpstr>
      <vt:lpstr>PowerPoint Presentation</vt:lpstr>
      <vt:lpstr>PowerPoint Presentation</vt:lpstr>
      <vt:lpstr>PowerPoint Presentation</vt:lpstr>
      <vt:lpstr>Distributed computations with GPU acceleration</vt:lpstr>
      <vt:lpstr>Distributed computations with GPU acceleration</vt:lpstr>
      <vt:lpstr>Linear scaling (wrt n) for training!</vt:lpstr>
      <vt:lpstr>PowerPoint Presentation</vt:lpstr>
      <vt:lpstr>PowerPoint Presentation</vt:lpstr>
      <vt:lpstr>PowerPoint Presentation</vt:lpstr>
      <vt:lpstr>PowerPoint Presentation</vt:lpstr>
      <vt:lpstr>Challenges #2: Learnability</vt:lpstr>
      <vt:lpstr>Did we throw the baby out with the bathwater? (D. MacKay)</vt:lpstr>
      <vt:lpstr>Did we throw the baby out with the bathwater? (D. MacKay)</vt:lpstr>
      <vt:lpstr>Deep Gaussian process</vt:lpstr>
      <vt:lpstr>Deep Gaussian process                              [Damianou,, PhD Thesis]</vt:lpstr>
      <vt:lpstr>PowerPoint Presentation</vt:lpstr>
      <vt:lpstr>PowerPoint Presentation</vt:lpstr>
      <vt:lpstr>GP with NN inductive biases</vt:lpstr>
      <vt:lpstr>Amount of bits</vt:lpstr>
      <vt:lpstr>Can we implement GPs in hardware?</vt:lpstr>
      <vt:lpstr>Can we implement GPs in hardware?</vt:lpstr>
      <vt:lpstr>Conclusion</vt:lpstr>
      <vt:lpstr>Thanks!</vt:lpstr>
      <vt:lpstr>PowerPoint Presentation</vt:lpstr>
      <vt:lpstr>GPs *for* hardware</vt:lpstr>
      <vt:lpstr>PowerPoint Presentation</vt:lpstr>
      <vt:lpstr>PowerPoint Presentation</vt:lpstr>
      <vt:lpstr>Computational complexities</vt:lpstr>
      <vt:lpstr>Storage costs</vt:lpstr>
      <vt:lpstr>PowerPoint Presentation</vt:lpstr>
      <vt:lpstr>Fast predictive variances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deep transfer learning with Xfer </dc:title>
  <dc:creator>Andreas</dc:creator>
  <cp:lastModifiedBy>Andreas</cp:lastModifiedBy>
  <cp:revision>681</cp:revision>
  <cp:lastPrinted>2020-01-17T11:39:04Z</cp:lastPrinted>
  <dcterms:created xsi:type="dcterms:W3CDTF">2019-03-07T16:26:16Z</dcterms:created>
  <dcterms:modified xsi:type="dcterms:W3CDTF">2020-01-17T11:39:09Z</dcterms:modified>
</cp:coreProperties>
</file>